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2"/>
  </p:notesMasterIdLst>
  <p:sldIdLst>
    <p:sldId id="278" r:id="rId2"/>
    <p:sldId id="256" r:id="rId3"/>
    <p:sldId id="271" r:id="rId4"/>
    <p:sldId id="257" r:id="rId5"/>
    <p:sldId id="264" r:id="rId6"/>
    <p:sldId id="265" r:id="rId7"/>
    <p:sldId id="280" r:id="rId8"/>
    <p:sldId id="279" r:id="rId9"/>
    <p:sldId id="260" r:id="rId10"/>
    <p:sldId id="281" r:id="rId11"/>
    <p:sldId id="276" r:id="rId12"/>
    <p:sldId id="266" r:id="rId13"/>
    <p:sldId id="282" r:id="rId14"/>
    <p:sldId id="277" r:id="rId15"/>
    <p:sldId id="268" r:id="rId16"/>
    <p:sldId id="283" r:id="rId17"/>
    <p:sldId id="284" r:id="rId18"/>
    <p:sldId id="285" r:id="rId19"/>
    <p:sldId id="275" r:id="rId20"/>
    <p:sldId id="26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1656" y="-27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AED8A74-E874-4E70-8525-31C1EC2528F3}" type="datetimeFigureOut">
              <a:rPr lang="en-US"/>
              <a:pPr>
                <a:defRPr/>
              </a:pPr>
              <a:t>3/9/2015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6C8F8F8-9117-4854-A793-E9A5C99ED6FF}" type="slidenum">
              <a:rPr lang="en-US"/>
              <a:pPr>
                <a:defRPr/>
              </a:pPr>
              <a:t>‹#›</a:t>
            </a:fld>
            <a:endParaRPr lang="en-US"/>
          </a:p>
        </p:txBody>
      </p:sp>
    </p:spTree>
    <p:extLst>
      <p:ext uri="{BB962C8B-B14F-4D97-AF65-F5344CB8AC3E}">
        <p14:creationId xmlns:p14="http://schemas.microsoft.com/office/powerpoint/2010/main" val="6086234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007BB0-7391-43AE-B8E3-C56100BF7E87}"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97AB6F-955E-4B9E-BDD0-ADDDD55037B5}"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C5EB8D-0613-4E1B-97E3-3D4EDC7FCB2F}"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C5EB8D-0613-4E1B-97E3-3D4EDC7FCB2F}"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F9077B-613B-4482-BFD5-C760D82FCD2A}" type="slidenum">
              <a:rPr lang="en-US"/>
              <a:pPr/>
              <a:t>11</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82452A7-0D5B-48B3-98A0-6A760BA05FC6}" type="slidenum">
              <a:rPr lang="en-US" smtClean="0"/>
              <a:pPr>
                <a:defRPr/>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3942497C-1CA2-4CAB-8313-17C79A42B695}" type="datetimeFigureOut">
              <a:rPr lang="en-US"/>
              <a:pPr>
                <a:defRPr/>
              </a:pPr>
              <a:t>3/9/2015</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15422C88-9954-4B2A-A22D-29E292871398}"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653736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795F291C-8102-4F90-9615-55A033D41612}" type="datetimeFigureOut">
              <a:rPr lang="en-US"/>
              <a:pPr>
                <a:defRPr/>
              </a:pPr>
              <a:t>3/9/2015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88DF484-8BFD-4EC1-B1E3-6448705FF4AB}" type="slidenum">
              <a:rPr lang="en-US"/>
              <a:pPr>
                <a:defRPr/>
              </a:pPr>
              <a:t>‹#›</a:t>
            </a:fld>
            <a:endParaRPr lang="en-US"/>
          </a:p>
        </p:txBody>
      </p:sp>
    </p:spTree>
    <p:extLst>
      <p:ext uri="{BB962C8B-B14F-4D97-AF65-F5344CB8AC3E}">
        <p14:creationId xmlns:p14="http://schemas.microsoft.com/office/powerpoint/2010/main" val="3705836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95230495-7DB2-49BE-8B6C-DF640219C3BD}" type="datetimeFigureOut">
              <a:rPr lang="en-US"/>
              <a:pPr>
                <a:defRPr/>
              </a:pPr>
              <a:t>3/9/2015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23DD8E8A-41E4-4567-BAED-13367D92DE46}" type="slidenum">
              <a:rPr lang="en-US"/>
              <a:pPr>
                <a:defRPr/>
              </a:pPr>
              <a:t>‹#›</a:t>
            </a:fld>
            <a:endParaRPr lang="en-US"/>
          </a:p>
        </p:txBody>
      </p:sp>
    </p:spTree>
    <p:extLst>
      <p:ext uri="{BB962C8B-B14F-4D97-AF65-F5344CB8AC3E}">
        <p14:creationId xmlns:p14="http://schemas.microsoft.com/office/powerpoint/2010/main" val="542480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B9D6A667-D7D6-411E-973A-103076479C9F}" type="datetimeFigureOut">
              <a:rPr lang="en-US"/>
              <a:pPr>
                <a:defRPr/>
              </a:pPr>
              <a:t>3/9/2015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E136F1B-1E60-4BB7-823B-25EA42C63646}" type="slidenum">
              <a:rPr lang="en-US"/>
              <a:pPr>
                <a:defRPr/>
              </a:pPr>
              <a:t>‹#›</a:t>
            </a:fld>
            <a:endParaRPr lang="en-US"/>
          </a:p>
        </p:txBody>
      </p:sp>
    </p:spTree>
    <p:extLst>
      <p:ext uri="{BB962C8B-B14F-4D97-AF65-F5344CB8AC3E}">
        <p14:creationId xmlns:p14="http://schemas.microsoft.com/office/powerpoint/2010/main" val="2677238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684E6B3-358C-4498-A2A9-20276DFF6760}" type="datetimeFigureOut">
              <a:rPr lang="en-US"/>
              <a:pPr>
                <a:defRPr/>
              </a:pPr>
              <a:t>3/9/2015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BD14DCE-AF45-46F8-A3C6-8EDC0B7884A9}" type="slidenum">
              <a:rPr lang="en-US"/>
              <a:pPr>
                <a:defRPr/>
              </a:pPr>
              <a:t>‹#›</a:t>
            </a:fld>
            <a:endParaRPr lang="en-US"/>
          </a:p>
        </p:txBody>
      </p:sp>
    </p:spTree>
    <p:extLst>
      <p:ext uri="{BB962C8B-B14F-4D97-AF65-F5344CB8AC3E}">
        <p14:creationId xmlns:p14="http://schemas.microsoft.com/office/powerpoint/2010/main" val="2849433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F4BF7582-FE87-4E61-847F-86F274A4004A}" type="datetimeFigureOut">
              <a:rPr lang="en-US"/>
              <a:pPr>
                <a:defRPr/>
              </a:pPr>
              <a:t>3/9/2015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3F8B68AB-D572-4BD4-A531-B33844AD1B77}" type="slidenum">
              <a:rPr lang="en-US"/>
              <a:pPr>
                <a:defRPr/>
              </a:pPr>
              <a:t>‹#›</a:t>
            </a:fld>
            <a:endParaRPr lang="en-US"/>
          </a:p>
        </p:txBody>
      </p:sp>
    </p:spTree>
    <p:extLst>
      <p:ext uri="{BB962C8B-B14F-4D97-AF65-F5344CB8AC3E}">
        <p14:creationId xmlns:p14="http://schemas.microsoft.com/office/powerpoint/2010/main" val="2026563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4F9C71AE-03E5-4903-9A3F-31DDD872BBB6}"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87280E95-AC11-4A2C-898E-8A7AAA8C400C}" type="datetimeFigureOut">
              <a:rPr lang="en-US"/>
              <a:pPr>
                <a:defRPr/>
              </a:pPr>
              <a:t>3/9/2015</a:t>
            </a:fld>
            <a:endParaRPr lang="en-US"/>
          </a:p>
        </p:txBody>
      </p:sp>
    </p:spTree>
    <p:extLst>
      <p:ext uri="{BB962C8B-B14F-4D97-AF65-F5344CB8AC3E}">
        <p14:creationId xmlns:p14="http://schemas.microsoft.com/office/powerpoint/2010/main" val="337350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28DD4A89-D55A-48BB-BCC0-202EDC77A7BD}" type="datetimeFigureOut">
              <a:rPr lang="en-US"/>
              <a:pPr>
                <a:defRPr/>
              </a:pPr>
              <a:t>3/9/2015</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7B2EA166-881B-422B-A0C7-87DAD68B167C}" type="slidenum">
              <a:rPr lang="en-US"/>
              <a:pPr>
                <a:defRPr/>
              </a:pPr>
              <a:t>‹#›</a:t>
            </a:fld>
            <a:endParaRPr lang="en-US"/>
          </a:p>
        </p:txBody>
      </p:sp>
    </p:spTree>
    <p:extLst>
      <p:ext uri="{BB962C8B-B14F-4D97-AF65-F5344CB8AC3E}">
        <p14:creationId xmlns:p14="http://schemas.microsoft.com/office/powerpoint/2010/main" val="3346791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61FAD0BB-C724-4BD0-BF4D-2568CADCDE00}" type="datetimeFigureOut">
              <a:rPr lang="en-US"/>
              <a:pPr>
                <a:defRPr/>
              </a:pPr>
              <a:t>3/9/2015</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A9CE3370-7175-4624-88B4-69EFABF3040C}" type="slidenum">
              <a:rPr lang="en-US"/>
              <a:pPr>
                <a:defRPr/>
              </a:pPr>
              <a:t>‹#›</a:t>
            </a:fld>
            <a:endParaRPr lang="en-US"/>
          </a:p>
        </p:txBody>
      </p:sp>
    </p:spTree>
    <p:extLst>
      <p:ext uri="{BB962C8B-B14F-4D97-AF65-F5344CB8AC3E}">
        <p14:creationId xmlns:p14="http://schemas.microsoft.com/office/powerpoint/2010/main" val="1862361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23"/>
          <p:cNvSpPr>
            <a:spLocks noGrp="1"/>
          </p:cNvSpPr>
          <p:nvPr>
            <p:ph type="dt" sz="half" idx="10"/>
          </p:nvPr>
        </p:nvSpPr>
        <p:spPr/>
        <p:txBody>
          <a:bodyPr/>
          <a:lstStyle>
            <a:lvl1pPr>
              <a:defRPr/>
            </a:lvl1pPr>
          </a:lstStyle>
          <a:p>
            <a:pPr>
              <a:defRPr/>
            </a:pPr>
            <a:fld id="{E7CAB67B-2EEC-426D-9F4A-B47B1B6F8A83}" type="datetimeFigureOut">
              <a:rPr lang="en-US"/>
              <a:pPr>
                <a:defRPr/>
              </a:pPr>
              <a:t>3/9/2015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14819AC9-A957-4BFD-8380-0E9292C39894}" type="slidenum">
              <a:rPr lang="en-US"/>
              <a:pPr>
                <a:defRPr/>
              </a:pPr>
              <a:t>‹#›</a:t>
            </a:fld>
            <a:endParaRPr lang="en-US"/>
          </a:p>
        </p:txBody>
      </p:sp>
    </p:spTree>
    <p:extLst>
      <p:ext uri="{BB962C8B-B14F-4D97-AF65-F5344CB8AC3E}">
        <p14:creationId xmlns:p14="http://schemas.microsoft.com/office/powerpoint/2010/main" val="244323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23"/>
          <p:cNvSpPr>
            <a:spLocks noGrp="1"/>
          </p:cNvSpPr>
          <p:nvPr>
            <p:ph type="dt" sz="half" idx="10"/>
          </p:nvPr>
        </p:nvSpPr>
        <p:spPr/>
        <p:txBody>
          <a:bodyPr/>
          <a:lstStyle>
            <a:lvl1pPr>
              <a:defRPr/>
            </a:lvl1pPr>
          </a:lstStyle>
          <a:p>
            <a:pPr>
              <a:defRPr/>
            </a:pPr>
            <a:fld id="{519F4803-4C36-498D-AE7B-FC9CEDCFC0C9}" type="datetimeFigureOut">
              <a:rPr lang="en-US"/>
              <a:pPr>
                <a:defRPr/>
              </a:pPr>
              <a:t>3/9/2015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28CD3F04-8C87-4504-BC3C-DBD18C6C4E87}" type="slidenum">
              <a:rPr lang="en-US"/>
              <a:pPr>
                <a:defRPr/>
              </a:pPr>
              <a:t>‹#›</a:t>
            </a:fld>
            <a:endParaRPr lang="en-US"/>
          </a:p>
        </p:txBody>
      </p:sp>
    </p:spTree>
    <p:extLst>
      <p:ext uri="{BB962C8B-B14F-4D97-AF65-F5344CB8AC3E}">
        <p14:creationId xmlns:p14="http://schemas.microsoft.com/office/powerpoint/2010/main" val="240401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fld id="{A5915495-2707-49AF-BED7-4A0F91A378D9}" type="datetimeFigureOut">
              <a:rPr lang="en-US"/>
              <a:pPr>
                <a:defRPr/>
              </a:pPr>
              <a:t>3/9/2015</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cs typeface="+mn-cs"/>
              </a:defRPr>
            </a:lvl1pPr>
          </a:lstStyle>
          <a:p>
            <a:pPr>
              <a:defRPr/>
            </a:pPr>
            <a:fld id="{839A4E94-CCF2-48E5-A494-CB4EA66570EC}"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759" r:id="rId1"/>
    <p:sldLayoutId id="2147483758" r:id="rId2"/>
    <p:sldLayoutId id="2147483760" r:id="rId3"/>
    <p:sldLayoutId id="2147483757" r:id="rId4"/>
    <p:sldLayoutId id="2147483761" r:id="rId5"/>
    <p:sldLayoutId id="2147483756" r:id="rId6"/>
    <p:sldLayoutId id="2147483755" r:id="rId7"/>
    <p:sldLayoutId id="2147483754" r:id="rId8"/>
    <p:sldLayoutId id="2147483753" r:id="rId9"/>
    <p:sldLayoutId id="2147483752" r:id="rId10"/>
    <p:sldLayoutId id="2147483751" r:id="rId11"/>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 Target="slide1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8KsAvtHsyY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US"/>
          </a:p>
        </p:txBody>
      </p:sp>
      <p:sp>
        <p:nvSpPr>
          <p:cNvPr id="3" name="Title 2"/>
          <p:cNvSpPr>
            <a:spLocks noGrp="1"/>
          </p:cNvSpPr>
          <p:nvPr>
            <p:ph type="title"/>
          </p:nvPr>
        </p:nvSpPr>
        <p:spPr/>
        <p:txBody>
          <a:bodyPr/>
          <a:lstStyle/>
          <a:p>
            <a:endParaRPr lang="en-US"/>
          </a:p>
        </p:txBody>
      </p:sp>
    </p:spTree>
    <p:extLst>
      <p:ext uri="{BB962C8B-B14F-4D97-AF65-F5344CB8AC3E}">
        <p14:creationId xmlns:p14="http://schemas.microsoft.com/office/powerpoint/2010/main" val="313573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9296400" cy="5410200"/>
          </a:xfrm>
        </p:spPr>
        <p:txBody>
          <a:bodyPr/>
          <a:lstStyle/>
          <a:p>
            <a:pPr lvl="1" eaLnBrk="1" hangingPunct="1"/>
            <a:r>
              <a:rPr lang="en-US" sz="3500" dirty="0" smtClean="0">
                <a:solidFill>
                  <a:schemeClr val="tx1"/>
                </a:solidFill>
                <a:effectLst>
                  <a:outerShdw blurRad="38100" dist="38100" dir="2700000" algn="tl">
                    <a:srgbClr val="000000">
                      <a:alpha val="43137"/>
                    </a:srgbClr>
                  </a:outerShdw>
                </a:effectLst>
              </a:rPr>
              <a:t>In some types of </a:t>
            </a:r>
            <a:r>
              <a:rPr lang="en-US" sz="3500" u="sng" dirty="0" smtClean="0">
                <a:solidFill>
                  <a:srgbClr val="FFFF00"/>
                </a:solidFill>
                <a:effectLst>
                  <a:outerShdw blurRad="38100" dist="38100" dir="2700000" algn="tl">
                    <a:srgbClr val="000000">
                      <a:alpha val="43137"/>
                    </a:srgbClr>
                  </a:outerShdw>
                </a:effectLst>
              </a:rPr>
              <a:t>Allegories</a:t>
            </a:r>
            <a:r>
              <a:rPr lang="en-US" sz="3500" dirty="0" smtClean="0">
                <a:solidFill>
                  <a:schemeClr val="tx1"/>
                </a:solidFill>
                <a:effectLst>
                  <a:outerShdw blurRad="38100" dist="38100" dir="2700000" algn="tl">
                    <a:srgbClr val="000000">
                      <a:alpha val="43137"/>
                    </a:srgbClr>
                  </a:outerShdw>
                </a:effectLst>
              </a:rPr>
              <a:t>, the </a:t>
            </a:r>
            <a:r>
              <a:rPr lang="en-US" sz="3500" u="sng" dirty="0" smtClean="0">
                <a:solidFill>
                  <a:srgbClr val="FFFF00"/>
                </a:solidFill>
                <a:effectLst>
                  <a:outerShdw blurRad="38100" dist="38100" dir="2700000" algn="tl">
                    <a:srgbClr val="000000">
                      <a:alpha val="43137"/>
                    </a:srgbClr>
                  </a:outerShdw>
                </a:effectLst>
              </a:rPr>
              <a:t>characters and setting represent</a:t>
            </a:r>
            <a:r>
              <a:rPr lang="en-US" sz="3500" dirty="0" smtClean="0">
                <a:solidFill>
                  <a:schemeClr val="tx1"/>
                </a:solidFill>
                <a:effectLst>
                  <a:outerShdw blurRad="38100" dist="38100" dir="2700000" algn="tl">
                    <a:srgbClr val="000000">
                      <a:alpha val="43137"/>
                    </a:srgbClr>
                  </a:outerShdw>
                </a:effectLst>
              </a:rPr>
              <a:t> abstract ideas of </a:t>
            </a:r>
            <a:r>
              <a:rPr lang="en-US" sz="3500" u="sng" dirty="0" smtClean="0">
                <a:solidFill>
                  <a:srgbClr val="FFFF00"/>
                </a:solidFill>
                <a:effectLst>
                  <a:outerShdw blurRad="38100" dist="38100" dir="2700000" algn="tl">
                    <a:srgbClr val="000000">
                      <a:alpha val="43137"/>
                    </a:srgbClr>
                  </a:outerShdw>
                </a:effectLst>
              </a:rPr>
              <a:t>moral qualities</a:t>
            </a:r>
            <a:r>
              <a:rPr lang="en-US" sz="3500" dirty="0" smtClean="0">
                <a:solidFill>
                  <a:schemeClr val="tx1"/>
                </a:solidFill>
                <a:effectLst>
                  <a:outerShdw blurRad="38100" dist="38100" dir="2700000" algn="tl">
                    <a:srgbClr val="000000">
                      <a:alpha val="43137"/>
                    </a:srgbClr>
                  </a:outerShdw>
                </a:effectLst>
              </a:rPr>
              <a:t>.</a:t>
            </a:r>
            <a:br>
              <a:rPr lang="en-US" sz="3500" dirty="0" smtClean="0">
                <a:solidFill>
                  <a:schemeClr val="tx1"/>
                </a:solidFill>
                <a:effectLst>
                  <a:outerShdw blurRad="38100" dist="38100" dir="2700000" algn="tl">
                    <a:srgbClr val="000000">
                      <a:alpha val="43137"/>
                    </a:srgbClr>
                  </a:outerShdw>
                </a:effectLst>
              </a:rPr>
            </a:br>
            <a:r>
              <a:rPr lang="en-US" sz="3500" dirty="0" smtClean="0">
                <a:solidFill>
                  <a:schemeClr val="tx1"/>
                </a:solidFill>
                <a:effectLst>
                  <a:outerShdw blurRad="38100" dist="38100" dir="2700000" algn="tl">
                    <a:srgbClr val="000000">
                      <a:alpha val="43137"/>
                    </a:srgbClr>
                  </a:outerShdw>
                </a:effectLst>
              </a:rPr>
              <a:t/>
            </a:r>
            <a:br>
              <a:rPr lang="en-US" sz="3500" dirty="0" smtClean="0">
                <a:solidFill>
                  <a:schemeClr val="tx1"/>
                </a:solidFill>
                <a:effectLst>
                  <a:outerShdw blurRad="38100" dist="38100" dir="2700000" algn="tl">
                    <a:srgbClr val="000000">
                      <a:alpha val="43137"/>
                    </a:srgbClr>
                  </a:outerShdw>
                </a:effectLst>
              </a:rPr>
            </a:br>
            <a:r>
              <a:rPr lang="en-US" sz="3500" dirty="0" smtClean="0">
                <a:solidFill>
                  <a:schemeClr val="tx1"/>
                </a:solidFill>
                <a:effectLst>
                  <a:outerShdw blurRad="38100" dist="38100" dir="2700000" algn="tl">
                    <a:srgbClr val="000000">
                      <a:alpha val="43137"/>
                    </a:srgbClr>
                  </a:outerShdw>
                </a:effectLst>
              </a:rPr>
              <a:t/>
            </a:r>
            <a:br>
              <a:rPr lang="en-US" sz="3500" dirty="0" smtClean="0">
                <a:solidFill>
                  <a:schemeClr val="tx1"/>
                </a:solidFill>
                <a:effectLst>
                  <a:outerShdw blurRad="38100" dist="38100" dir="2700000" algn="tl">
                    <a:srgbClr val="000000">
                      <a:alpha val="43137"/>
                    </a:srgbClr>
                  </a:outerShdw>
                </a:effectLst>
              </a:rPr>
            </a:br>
            <a:r>
              <a:rPr lang="en-US" sz="3500" dirty="0" smtClean="0">
                <a:solidFill>
                  <a:schemeClr val="tx1"/>
                </a:solidFill>
                <a:effectLst>
                  <a:outerShdw blurRad="38100" dist="38100" dir="2700000" algn="tl">
                    <a:srgbClr val="000000">
                      <a:alpha val="43137"/>
                    </a:srgbClr>
                  </a:outerShdw>
                </a:effectLst>
              </a:rPr>
              <a:t/>
            </a:r>
            <a:br>
              <a:rPr lang="en-US" sz="3500" dirty="0" smtClean="0">
                <a:solidFill>
                  <a:schemeClr val="tx1"/>
                </a:solidFill>
                <a:effectLst>
                  <a:outerShdw blurRad="38100" dist="38100" dir="2700000" algn="tl">
                    <a:srgbClr val="000000">
                      <a:alpha val="43137"/>
                    </a:srgbClr>
                  </a:outerShdw>
                </a:effectLst>
              </a:rPr>
            </a:br>
            <a:endParaRPr lang="en-US" sz="3500" dirty="0" smtClean="0">
              <a:solidFill>
                <a:schemeClr val="tx1"/>
              </a:solidFill>
              <a:effectLst>
                <a:outerShdw blurRad="38100" dist="38100" dir="2700000" algn="tl">
                  <a:srgbClr val="000000">
                    <a:alpha val="43137"/>
                  </a:srgbClr>
                </a:outerShdw>
              </a:effectLst>
            </a:endParaRPr>
          </a:p>
          <a:p>
            <a:pPr lvl="1" eaLnBrk="1" hangingPunct="1"/>
            <a:r>
              <a:rPr lang="en-US" sz="3500" dirty="0" smtClean="0">
                <a:solidFill>
                  <a:schemeClr val="tx1"/>
                </a:solidFill>
                <a:effectLst>
                  <a:outerShdw blurRad="38100" dist="38100" dir="2700000" algn="tl">
                    <a:srgbClr val="000000">
                      <a:alpha val="43137"/>
                    </a:srgbClr>
                  </a:outerShdw>
                </a:effectLst>
              </a:rPr>
              <a:t>In other types, </a:t>
            </a:r>
            <a:r>
              <a:rPr lang="en-US" sz="3500" u="sng" dirty="0" smtClean="0">
                <a:solidFill>
                  <a:srgbClr val="FFFF00"/>
                </a:solidFill>
                <a:effectLst>
                  <a:outerShdw blurRad="38100" dist="38100" dir="2700000" algn="tl">
                    <a:srgbClr val="000000">
                      <a:alpha val="43137"/>
                    </a:srgbClr>
                  </a:outerShdw>
                </a:effectLst>
              </a:rPr>
              <a:t>characters and situations stand for historical figures and events</a:t>
            </a:r>
            <a:r>
              <a:rPr lang="en-US" sz="3500" dirty="0" smtClean="0">
                <a:solidFill>
                  <a:schemeClr val="tx1"/>
                </a:solidFill>
                <a:effectLst>
                  <a:outerShdw blurRad="38100" dist="38100" dir="2700000" algn="tl">
                    <a:srgbClr val="000000">
                      <a:alpha val="43137"/>
                    </a:srgbClr>
                  </a:outerShdw>
                </a:effectLst>
              </a:rPr>
              <a:t>.</a:t>
            </a:r>
          </a:p>
        </p:txBody>
      </p:sp>
      <p:sp>
        <p:nvSpPr>
          <p:cNvPr id="5" name="Title 2"/>
          <p:cNvSpPr txBox="1">
            <a:spLocks/>
          </p:cNvSpPr>
          <p:nvPr/>
        </p:nvSpPr>
        <p:spPr>
          <a:xfrm>
            <a:off x="2743200" y="152400"/>
            <a:ext cx="3962400" cy="1143000"/>
          </a:xfrm>
          <a:prstGeom prst="rect">
            <a:avLst/>
          </a:prstGeom>
          <a:solidFill>
            <a:srgbClr val="FFFFFF">
              <a:alpha val="69804"/>
            </a:srgbClr>
          </a:solidFill>
          <a:ln w="76200" cap="rnd">
            <a:solidFill>
              <a:srgbClr val="FFFF00"/>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smtClean="0">
                <a:solidFill>
                  <a:srgbClr val="FFFF00"/>
                </a:solidFill>
                <a:effectLst>
                  <a:outerShdw blurRad="38100" dist="38100" dir="2700000" algn="tl">
                    <a:srgbClr val="000000">
                      <a:alpha val="43137"/>
                    </a:srgbClr>
                  </a:outerShdw>
                </a:effectLst>
              </a:rPr>
              <a:t>Allegory</a:t>
            </a:r>
            <a:endParaRPr lang="en-US" sz="6500" u="sng">
              <a:solidFill>
                <a:srgbClr val="FFFF00"/>
              </a:solidFill>
              <a:effectLst>
                <a:outerShdw blurRad="38100" dist="38100" dir="2700000" algn="tl">
                  <a:srgbClr val="000000">
                    <a:alpha val="43137"/>
                  </a:srgbClr>
                </a:outerShdw>
              </a:effectLst>
            </a:endParaRPr>
          </a:p>
        </p:txBody>
      </p:sp>
      <p:pic>
        <p:nvPicPr>
          <p:cNvPr id="5122" name="Picture 2" descr="http://thewritepractice.com/wp-content/uploads/2012/11/animal-farm.jpeg"/>
          <p:cNvPicPr>
            <a:picLocks noChangeAspect="1" noChangeArrowheads="1"/>
          </p:cNvPicPr>
          <p:nvPr/>
        </p:nvPicPr>
        <p:blipFill rotWithShape="1">
          <a:blip r:embed="rId3">
            <a:extLst>
              <a:ext uri="{28A0092B-C50C-407E-A947-70E740481C1C}">
                <a14:useLocalDpi xmlns:a14="http://schemas.microsoft.com/office/drawing/2010/main" val="0"/>
              </a:ext>
            </a:extLst>
          </a:blip>
          <a:srcRect t="8248" b="8000"/>
          <a:stretch/>
        </p:blipFill>
        <p:spPr bwMode="auto">
          <a:xfrm>
            <a:off x="5695950" y="2734162"/>
            <a:ext cx="2762250" cy="2313432"/>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descr="http://www.usagold.com/gildedopinion/ozpics/oz-book.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9350" y="2734162"/>
            <a:ext cx="2762250" cy="2313432"/>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3117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533400" y="1370013"/>
            <a:ext cx="8077200"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22542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lgn="ctr">
              <a:spcBef>
                <a:spcPct val="50000"/>
              </a:spcBef>
            </a:pPr>
            <a:r>
              <a:rPr lang="en-US" sz="3500" b="0" dirty="0">
                <a:effectLst>
                  <a:outerShdw blurRad="38100" dist="38100" dir="2700000" algn="tl">
                    <a:srgbClr val="000000">
                      <a:alpha val="43137"/>
                    </a:srgbClr>
                  </a:outerShdw>
                </a:effectLst>
                <a:latin typeface="+mj-lt"/>
              </a:rPr>
              <a:t>Characters and places in allegories often have </a:t>
            </a:r>
            <a:r>
              <a:rPr lang="en-US" sz="3500" b="0" u="sng" dirty="0">
                <a:solidFill>
                  <a:srgbClr val="FFFF00"/>
                </a:solidFill>
                <a:effectLst>
                  <a:outerShdw blurRad="38100" dist="38100" dir="2700000" algn="tl">
                    <a:srgbClr val="000000">
                      <a:alpha val="43137"/>
                    </a:srgbClr>
                  </a:outerShdw>
                </a:effectLst>
                <a:latin typeface="+mj-lt"/>
              </a:rPr>
              <a:t>names that reveal their symbolic significance</a:t>
            </a:r>
            <a:r>
              <a:rPr lang="en-US" sz="3500" b="0" dirty="0">
                <a:effectLst>
                  <a:outerShdw blurRad="38100" dist="38100" dir="2700000" algn="tl">
                    <a:srgbClr val="000000">
                      <a:alpha val="43137"/>
                    </a:srgbClr>
                  </a:outerShdw>
                </a:effectLst>
                <a:latin typeface="+mj-lt"/>
              </a:rPr>
              <a:t>:</a:t>
            </a:r>
          </a:p>
        </p:txBody>
      </p:sp>
      <p:grpSp>
        <p:nvGrpSpPr>
          <p:cNvPr id="5" name="Group 4"/>
          <p:cNvGrpSpPr/>
          <p:nvPr/>
        </p:nvGrpSpPr>
        <p:grpSpPr>
          <a:xfrm>
            <a:off x="152400" y="3276600"/>
            <a:ext cx="2362200" cy="2172326"/>
            <a:chOff x="381000" y="3276600"/>
            <a:chExt cx="2667000" cy="2172326"/>
          </a:xfrm>
        </p:grpSpPr>
        <p:sp>
          <p:nvSpPr>
            <p:cNvPr id="157701" name="Text Box 5"/>
            <p:cNvSpPr txBox="1">
              <a:spLocks noChangeArrowheads="1"/>
            </p:cNvSpPr>
            <p:nvPr/>
          </p:nvSpPr>
          <p:spPr bwMode="auto">
            <a:xfrm>
              <a:off x="409410" y="3276600"/>
              <a:ext cx="2638590" cy="457200"/>
            </a:xfrm>
            <a:prstGeom prst="rect">
              <a:avLst/>
            </a:prstGeom>
            <a:solidFill>
              <a:schemeClr val="accent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Verdana" pitchFamily="34" charset="0"/>
                </a:defRPr>
              </a:lvl1pPr>
              <a:lvl2pPr marL="460375" indent="22542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lgn="ctr">
                <a:spcBef>
                  <a:spcPct val="50000"/>
                </a:spcBef>
              </a:pPr>
              <a:r>
                <a:rPr lang="en-US" sz="2400" b="1" u="sng" dirty="0" smtClean="0">
                  <a:solidFill>
                    <a:schemeClr val="bg1"/>
                  </a:solidFill>
                  <a:effectLst>
                    <a:outerShdw blurRad="38100" dist="38100" dir="2700000" algn="tl">
                      <a:srgbClr val="000000">
                        <a:alpha val="43137"/>
                      </a:srgbClr>
                    </a:outerShdw>
                  </a:effectLst>
                  <a:latin typeface="+mj-lt"/>
                </a:rPr>
                <a:t>CHARACTERS</a:t>
              </a:r>
              <a:endParaRPr lang="en-US" sz="2400" b="1" u="sng" dirty="0">
                <a:solidFill>
                  <a:schemeClr val="bg1"/>
                </a:solidFill>
                <a:effectLst>
                  <a:outerShdw blurRad="38100" dist="38100" dir="2700000" algn="tl">
                    <a:srgbClr val="000000">
                      <a:alpha val="43137"/>
                    </a:srgbClr>
                  </a:outerShdw>
                </a:effectLst>
                <a:latin typeface="+mj-lt"/>
              </a:endParaRPr>
            </a:p>
          </p:txBody>
        </p:sp>
        <p:sp>
          <p:nvSpPr>
            <p:cNvPr id="157706" name="Text Box 10"/>
            <p:cNvSpPr txBox="1">
              <a:spLocks noChangeArrowheads="1"/>
            </p:cNvSpPr>
            <p:nvPr/>
          </p:nvSpPr>
          <p:spPr bwMode="auto">
            <a:xfrm>
              <a:off x="381000" y="3817710"/>
              <a:ext cx="2667000" cy="1631216"/>
            </a:xfrm>
            <a:prstGeom prst="rect">
              <a:avLst/>
            </a:prstGeom>
            <a:solidFill>
              <a:schemeClr val="accent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Death</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Vanity</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Good Deeds</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Ignorance</a:t>
              </a:r>
            </a:p>
          </p:txBody>
        </p:sp>
      </p:grpSp>
      <p:grpSp>
        <p:nvGrpSpPr>
          <p:cNvPr id="4" name="Group 3"/>
          <p:cNvGrpSpPr/>
          <p:nvPr/>
        </p:nvGrpSpPr>
        <p:grpSpPr>
          <a:xfrm>
            <a:off x="6400800" y="3284310"/>
            <a:ext cx="2667000" cy="2164616"/>
            <a:chOff x="4876800" y="4267200"/>
            <a:chExt cx="2819400" cy="2164616"/>
          </a:xfrm>
          <a:solidFill>
            <a:schemeClr val="accent4"/>
          </a:solidFill>
        </p:grpSpPr>
        <p:sp>
          <p:nvSpPr>
            <p:cNvPr id="157704" name="Text Box 8"/>
            <p:cNvSpPr txBox="1">
              <a:spLocks noChangeArrowheads="1"/>
            </p:cNvSpPr>
            <p:nvPr/>
          </p:nvSpPr>
          <p:spPr bwMode="auto">
            <a:xfrm>
              <a:off x="4876800" y="4267200"/>
              <a:ext cx="2819400" cy="457200"/>
            </a:xfrm>
            <a:prstGeom prst="rect">
              <a:avLst/>
            </a:prstGeom>
            <a:gr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Verdana" pitchFamily="34" charset="0"/>
                </a:defRPr>
              </a:lvl1pPr>
              <a:lvl2pPr marL="460375" indent="22542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lgn="ctr">
                <a:spcBef>
                  <a:spcPct val="50000"/>
                </a:spcBef>
              </a:pPr>
              <a:r>
                <a:rPr lang="en-US" sz="2400" b="1" u="sng" dirty="0" smtClean="0">
                  <a:solidFill>
                    <a:schemeClr val="bg1"/>
                  </a:solidFill>
                  <a:effectLst>
                    <a:outerShdw blurRad="38100" dist="38100" dir="2700000" algn="tl">
                      <a:srgbClr val="000000">
                        <a:alpha val="43137"/>
                      </a:srgbClr>
                    </a:outerShdw>
                  </a:effectLst>
                  <a:latin typeface="+mj-lt"/>
                </a:rPr>
                <a:t>PLACES</a:t>
              </a:r>
              <a:endParaRPr lang="en-US" sz="2400" b="1" u="sng" dirty="0">
                <a:solidFill>
                  <a:schemeClr val="bg1"/>
                </a:solidFill>
                <a:effectLst>
                  <a:outerShdw blurRad="38100" dist="38100" dir="2700000" algn="tl">
                    <a:srgbClr val="000000">
                      <a:alpha val="43137"/>
                    </a:srgbClr>
                  </a:outerShdw>
                </a:effectLst>
                <a:latin typeface="+mj-lt"/>
              </a:endParaRPr>
            </a:p>
          </p:txBody>
        </p:sp>
        <p:sp>
          <p:nvSpPr>
            <p:cNvPr id="157707" name="Text Box 11"/>
            <p:cNvSpPr txBox="1">
              <a:spLocks noChangeArrowheads="1"/>
            </p:cNvSpPr>
            <p:nvPr/>
          </p:nvSpPr>
          <p:spPr bwMode="auto">
            <a:xfrm>
              <a:off x="4876800" y="4800600"/>
              <a:ext cx="2819400" cy="1631216"/>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Celestial City</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Vanity Fair</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Hill of Difficulty</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Valley of Fear</a:t>
              </a:r>
            </a:p>
          </p:txBody>
        </p:sp>
      </p:grpSp>
      <p:sp>
        <p:nvSpPr>
          <p:cNvPr id="11" name="Title 2"/>
          <p:cNvSpPr txBox="1">
            <a:spLocks/>
          </p:cNvSpPr>
          <p:nvPr/>
        </p:nvSpPr>
        <p:spPr>
          <a:xfrm>
            <a:off x="2743200" y="152400"/>
            <a:ext cx="3962400" cy="1143000"/>
          </a:xfrm>
          <a:prstGeom prst="rect">
            <a:avLst/>
          </a:prstGeom>
          <a:solidFill>
            <a:srgbClr val="FFFFFF">
              <a:alpha val="69804"/>
            </a:srgbClr>
          </a:solidFill>
          <a:ln w="76200" cap="rnd">
            <a:solidFill>
              <a:schemeClr val="accent4">
                <a:lumMod val="75000"/>
              </a:schemeClr>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dirty="0" smtClean="0">
                <a:solidFill>
                  <a:schemeClr val="accent4">
                    <a:lumMod val="75000"/>
                  </a:schemeClr>
                </a:solidFill>
                <a:effectLst>
                  <a:outerShdw blurRad="38100" dist="38100" dir="2700000" algn="tl">
                    <a:srgbClr val="000000">
                      <a:alpha val="43137"/>
                    </a:srgbClr>
                  </a:outerShdw>
                </a:effectLst>
              </a:rPr>
              <a:t>Allegory</a:t>
            </a:r>
            <a:endParaRPr lang="en-US" sz="6500" u="sng" dirty="0">
              <a:solidFill>
                <a:schemeClr val="accent4">
                  <a:lumMod val="75000"/>
                </a:schemeClr>
              </a:solidFill>
              <a:effectLst>
                <a:outerShdw blurRad="38100" dist="38100" dir="2700000" algn="tl">
                  <a:srgbClr val="000000">
                    <a:alpha val="43137"/>
                  </a:srgbClr>
                </a:outerShdw>
              </a:effectLst>
            </a:endParaRPr>
          </a:p>
        </p:txBody>
      </p:sp>
      <p:pic>
        <p:nvPicPr>
          <p:cNvPr id="6146" name="Picture 2" descr="https://1fear.files.wordpress.com/2012/05/celestial-city-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6505" y="3208110"/>
            <a:ext cx="3053295" cy="3268890"/>
          </a:xfrm>
          <a:prstGeom prst="rect">
            <a:avLst/>
          </a:prstGeom>
          <a:noFill/>
          <a:ln w="762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369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839200" cy="5334000"/>
          </a:xfrm>
        </p:spPr>
        <p:txBody>
          <a:bodyPr/>
          <a:lstStyle/>
          <a:p>
            <a:pPr marL="514350" indent="-514350">
              <a:buFont typeface="+mj-lt"/>
              <a:buAutoNum type="arabicPeriod"/>
            </a:pPr>
            <a:r>
              <a:rPr lang="en-US" sz="3500" dirty="0" smtClean="0">
                <a:effectLst>
                  <a:outerShdw blurRad="38100" dist="38100" dir="2700000" algn="tl">
                    <a:srgbClr val="000000">
                      <a:alpha val="43137"/>
                    </a:srgbClr>
                  </a:outerShdw>
                </a:effectLst>
              </a:rPr>
              <a:t>An Allegory can be read on </a:t>
            </a:r>
            <a:r>
              <a:rPr lang="en-US" sz="3500" u="sng" dirty="0" smtClean="0">
                <a:solidFill>
                  <a:srgbClr val="FFFF00"/>
                </a:solidFill>
                <a:effectLst>
                  <a:outerShdw blurRad="38100" dist="38100" dir="2700000" algn="tl">
                    <a:srgbClr val="000000">
                      <a:alpha val="43137"/>
                    </a:srgbClr>
                  </a:outerShdw>
                </a:effectLst>
              </a:rPr>
              <a:t>one level for its literal or straightforward </a:t>
            </a:r>
            <a:r>
              <a:rPr lang="en-US" sz="3500" u="sng" dirty="0" smtClean="0">
                <a:solidFill>
                  <a:srgbClr val="FFFF00"/>
                </a:solidFill>
                <a:effectLst>
                  <a:outerShdw blurRad="38100" dist="38100" dir="2700000" algn="tl">
                    <a:srgbClr val="000000">
                      <a:alpha val="43137"/>
                    </a:srgbClr>
                  </a:outerShdw>
                </a:effectLst>
              </a:rPr>
              <a:t>meaning</a:t>
            </a: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endParaRPr lang="en-US" sz="3500" dirty="0" smtClean="0">
              <a:effectLst>
                <a:outerShdw blurRad="38100" dist="38100" dir="2700000" algn="tl">
                  <a:srgbClr val="000000">
                    <a:alpha val="43137"/>
                  </a:srgbClr>
                </a:outerShdw>
              </a:effectLst>
            </a:endParaRPr>
          </a:p>
          <a:p>
            <a:pPr marL="514350" indent="-514350">
              <a:buFont typeface="+mj-lt"/>
              <a:buAutoNum type="arabicPeriod"/>
            </a:pPr>
            <a:r>
              <a:rPr lang="en-US" sz="3500" dirty="0" smtClean="0">
                <a:effectLst>
                  <a:outerShdw blurRad="38100" dist="38100" dir="2700000" algn="tl">
                    <a:srgbClr val="000000">
                      <a:alpha val="43137"/>
                    </a:srgbClr>
                  </a:outerShdw>
                </a:effectLst>
              </a:rPr>
              <a:t>An allegory can be read for its </a:t>
            </a:r>
            <a:r>
              <a:rPr lang="en-US" sz="3500" u="sng" dirty="0" smtClean="0">
                <a:solidFill>
                  <a:srgbClr val="FFFF00"/>
                </a:solidFill>
                <a:effectLst>
                  <a:outerShdw blurRad="38100" dist="38100" dir="2700000" algn="tl">
                    <a:srgbClr val="000000">
                      <a:alpha val="43137"/>
                    </a:srgbClr>
                  </a:outerShdw>
                </a:effectLst>
              </a:rPr>
              <a:t>symbolic, or allegorical </a:t>
            </a:r>
            <a:r>
              <a:rPr lang="en-US" sz="3500" u="sng" dirty="0" smtClean="0">
                <a:solidFill>
                  <a:srgbClr val="FFFF00"/>
                </a:solidFill>
                <a:effectLst>
                  <a:outerShdw blurRad="38100" dist="38100" dir="2700000" algn="tl">
                    <a:srgbClr val="000000">
                      <a:alpha val="43137"/>
                    </a:srgbClr>
                  </a:outerShdw>
                </a:effectLst>
              </a:rPr>
              <a:t>meaning</a:t>
            </a:r>
            <a:endParaRPr lang="en-US" sz="3500" u="sng" dirty="0" smtClean="0">
              <a:solidFill>
                <a:srgbClr val="FFFF00"/>
              </a:solidFill>
              <a:effectLst>
                <a:outerShdw blurRad="38100" dist="38100" dir="2700000" algn="tl">
                  <a:srgbClr val="000000">
                    <a:alpha val="43137"/>
                  </a:srgbClr>
                </a:outerShdw>
              </a:effectLst>
            </a:endParaRPr>
          </a:p>
        </p:txBody>
      </p:sp>
      <p:sp>
        <p:nvSpPr>
          <p:cNvPr id="6" name="Title 2"/>
          <p:cNvSpPr txBox="1">
            <a:spLocks/>
          </p:cNvSpPr>
          <p:nvPr/>
        </p:nvSpPr>
        <p:spPr>
          <a:xfrm>
            <a:off x="1295400" y="152400"/>
            <a:ext cx="6705600" cy="1143000"/>
          </a:xfrm>
          <a:prstGeom prst="rect">
            <a:avLst/>
          </a:prstGeom>
          <a:solidFill>
            <a:srgbClr val="FFFFFF">
              <a:alpha val="69804"/>
            </a:srgbClr>
          </a:solidFill>
          <a:ln w="76200" cap="rnd">
            <a:solidFill>
              <a:schemeClr val="accent2">
                <a:lumMod val="75000"/>
              </a:schemeClr>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dirty="0" smtClean="0">
                <a:solidFill>
                  <a:schemeClr val="accent2">
                    <a:lumMod val="75000"/>
                  </a:schemeClr>
                </a:solidFill>
                <a:effectLst>
                  <a:outerShdw blurRad="38100" dist="38100" dir="2700000" algn="tl">
                    <a:srgbClr val="000000">
                      <a:alpha val="43137"/>
                    </a:srgbClr>
                  </a:outerShdw>
                </a:effectLst>
              </a:rPr>
              <a:t>Allegory Meanings</a:t>
            </a:r>
            <a:endParaRPr lang="en-US" sz="6500" u="sng" dirty="0">
              <a:solidFill>
                <a:schemeClr val="accent2">
                  <a:lumMod val="75000"/>
                </a:schemeClr>
              </a:solidFill>
              <a:effectLst>
                <a:outerShdw blurRad="38100" dist="38100" dir="2700000" algn="tl">
                  <a:srgbClr val="000000">
                    <a:alpha val="43137"/>
                  </a:srgbClr>
                </a:outerShdw>
              </a:effectLst>
            </a:endParaRPr>
          </a:p>
        </p:txBody>
      </p:sp>
      <p:pic>
        <p:nvPicPr>
          <p:cNvPr id="7170" name="Picture 2" descr="http://vignette3.wikia.nocookie.net/powerlisting/images/9/94/Storybook_by_papercaptain-d4cdiia.jpg/revision/latest?cb=201112230157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590800"/>
            <a:ext cx="2514601" cy="2514602"/>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7172" name="Picture 4" descr="http://summercampprogramdirector.com/wp-content/uploads/2010/01/storyb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625" y="2590800"/>
            <a:ext cx="2746375" cy="2514602"/>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7174" name="Picture 6" descr="http://www.newbeefashion.com/ebay/RST706/mainBL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0400" y="3199607"/>
            <a:ext cx="2593975" cy="1296988"/>
          </a:xfrm>
          <a:prstGeom prst="rect">
            <a:avLst/>
          </a:prstGeom>
          <a:noFill/>
          <a:ln w="5715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24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00"/>
            <a:ext cx="6248400" cy="4572000"/>
          </a:xfrm>
        </p:spPr>
        <p:txBody>
          <a:bodyPr/>
          <a:lstStyle/>
          <a:p>
            <a:r>
              <a:rPr lang="en-US" sz="3500" dirty="0" smtClean="0">
                <a:effectLst>
                  <a:outerShdw blurRad="38100" dist="38100" dir="2700000" algn="tl">
                    <a:srgbClr val="000000">
                      <a:alpha val="43137"/>
                    </a:srgbClr>
                  </a:outerShdw>
                </a:effectLst>
              </a:rPr>
              <a:t>Allegories </a:t>
            </a:r>
            <a:r>
              <a:rPr lang="en-US" sz="3500" dirty="0" smtClean="0">
                <a:effectLst>
                  <a:outerShdw blurRad="38100" dist="38100" dir="2700000" algn="tl">
                    <a:srgbClr val="000000">
                      <a:alpha val="43137"/>
                    </a:srgbClr>
                  </a:outerShdw>
                </a:effectLst>
              </a:rPr>
              <a:t>are often intended </a:t>
            </a:r>
            <a:r>
              <a:rPr lang="en-US" sz="3500" dirty="0" smtClean="0">
                <a:effectLst>
                  <a:outerShdw blurRad="38100" dist="38100" dir="2700000" algn="tl">
                    <a:srgbClr val="000000">
                      <a:alpha val="43137"/>
                    </a:srgbClr>
                  </a:outerShdw>
                </a:effectLst>
              </a:rPr>
              <a:t>to:</a:t>
            </a:r>
          </a:p>
          <a:p>
            <a:pPr marL="1109663" lvl="1" indent="-742950">
              <a:buFont typeface="+mj-lt"/>
              <a:buAutoNum type="arabicPeriod"/>
            </a:pPr>
            <a:r>
              <a:rPr lang="en-US" sz="3500" u="sng" dirty="0" smtClean="0">
                <a:solidFill>
                  <a:srgbClr val="FFFF00"/>
                </a:solidFill>
                <a:effectLst>
                  <a:outerShdw blurRad="38100" dist="38100" dir="2700000" algn="tl">
                    <a:srgbClr val="000000">
                      <a:alpha val="43137"/>
                    </a:srgbClr>
                  </a:outerShdw>
                </a:effectLst>
              </a:rPr>
              <a:t>teach </a:t>
            </a:r>
            <a:r>
              <a:rPr lang="en-US" sz="3500" u="sng" dirty="0" smtClean="0">
                <a:solidFill>
                  <a:srgbClr val="FFFF00"/>
                </a:solidFill>
                <a:effectLst>
                  <a:outerShdw blurRad="38100" dist="38100" dir="2700000" algn="tl">
                    <a:srgbClr val="000000">
                      <a:alpha val="43137"/>
                    </a:srgbClr>
                  </a:outerShdw>
                </a:effectLst>
              </a:rPr>
              <a:t>a moral lesson </a:t>
            </a:r>
            <a:r>
              <a:rPr lang="en-US" sz="3500" u="sng" dirty="0" smtClean="0">
                <a:solidFill>
                  <a:srgbClr val="FFFF00"/>
                </a:solidFill>
                <a:effectLst>
                  <a:outerShdw blurRad="38100" dist="38100" dir="2700000" algn="tl">
                    <a:srgbClr val="000000">
                      <a:alpha val="43137"/>
                    </a:srgbClr>
                  </a:outerShdw>
                </a:effectLst>
              </a:rPr>
              <a:t/>
            </a:r>
            <a:br>
              <a:rPr lang="en-US" sz="3500" u="sng" dirty="0" smtClean="0">
                <a:solidFill>
                  <a:srgbClr val="FFFF00"/>
                </a:solidFill>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i="1" u="sng" dirty="0" smtClean="0">
                <a:solidFill>
                  <a:schemeClr val="tx2">
                    <a:lumMod val="75000"/>
                  </a:schemeClr>
                </a:solidFill>
                <a:effectLst>
                  <a:outerShdw blurRad="38100" dist="38100" dir="2700000" algn="tl">
                    <a:srgbClr val="000000">
                      <a:alpha val="43137"/>
                    </a:srgbClr>
                  </a:outerShdw>
                </a:effectLst>
              </a:rPr>
              <a:t>or </a:t>
            </a:r>
            <a:br>
              <a:rPr lang="en-US" sz="3500" i="1" u="sng" dirty="0" smtClean="0">
                <a:solidFill>
                  <a:schemeClr val="tx2">
                    <a:lumMod val="75000"/>
                  </a:schemeClr>
                </a:solidFill>
                <a:effectLst>
                  <a:outerShdw blurRad="38100" dist="38100" dir="2700000" algn="tl">
                    <a:srgbClr val="000000">
                      <a:alpha val="43137"/>
                    </a:srgbClr>
                  </a:outerShdw>
                </a:effectLst>
              </a:rPr>
            </a:br>
            <a:endParaRPr lang="en-US" sz="3500" i="1" u="sng" dirty="0" smtClean="0">
              <a:solidFill>
                <a:schemeClr val="tx2">
                  <a:lumMod val="75000"/>
                </a:schemeClr>
              </a:solidFill>
              <a:effectLst>
                <a:outerShdw blurRad="38100" dist="38100" dir="2700000" algn="tl">
                  <a:srgbClr val="000000">
                    <a:alpha val="43137"/>
                  </a:srgbClr>
                </a:outerShdw>
              </a:effectLst>
            </a:endParaRPr>
          </a:p>
          <a:p>
            <a:pPr marL="1109663" lvl="1" indent="-742950">
              <a:buFont typeface="+mj-lt"/>
              <a:buAutoNum type="arabicPeriod"/>
            </a:pPr>
            <a:r>
              <a:rPr lang="en-US" sz="3500" dirty="0" smtClean="0">
                <a:effectLst>
                  <a:outerShdw blurRad="38100" dist="38100" dir="2700000" algn="tl">
                    <a:srgbClr val="000000">
                      <a:alpha val="43137"/>
                    </a:srgbClr>
                  </a:outerShdw>
                </a:effectLst>
              </a:rPr>
              <a:t>make </a:t>
            </a:r>
            <a:r>
              <a:rPr lang="en-US" sz="3500" dirty="0" smtClean="0">
                <a:effectLst>
                  <a:outerShdw blurRad="38100" dist="38100" dir="2700000" algn="tl">
                    <a:srgbClr val="000000">
                      <a:alpha val="43137"/>
                    </a:srgbClr>
                  </a:outerShdw>
                </a:effectLst>
              </a:rPr>
              <a:t>a </a:t>
            </a:r>
            <a:r>
              <a:rPr lang="en-US" sz="3500" u="sng" dirty="0" smtClean="0">
                <a:solidFill>
                  <a:srgbClr val="FFFF00"/>
                </a:solidFill>
                <a:effectLst>
                  <a:outerShdw blurRad="38100" dist="38100" dir="2700000" algn="tl">
                    <a:srgbClr val="000000">
                      <a:alpha val="43137"/>
                    </a:srgbClr>
                  </a:outerShdw>
                </a:effectLst>
              </a:rPr>
              <a:t>comment about goodness and </a:t>
            </a:r>
            <a:r>
              <a:rPr lang="en-US" sz="3500" u="sng" dirty="0" smtClean="0">
                <a:solidFill>
                  <a:srgbClr val="FFFF00"/>
                </a:solidFill>
                <a:effectLst>
                  <a:outerShdw blurRad="38100" dist="38100" dir="2700000" algn="tl">
                    <a:srgbClr val="000000">
                      <a:alpha val="43137"/>
                    </a:srgbClr>
                  </a:outerShdw>
                </a:effectLst>
              </a:rPr>
              <a:t>corruption</a:t>
            </a:r>
            <a:endParaRPr lang="en-US" sz="3500" dirty="0">
              <a:effectLst>
                <a:outerShdw blurRad="38100" dist="38100" dir="2700000" algn="tl">
                  <a:srgbClr val="000000">
                    <a:alpha val="43137"/>
                  </a:srgbClr>
                </a:outerShdw>
              </a:effectLst>
            </a:endParaRPr>
          </a:p>
        </p:txBody>
      </p:sp>
      <p:sp>
        <p:nvSpPr>
          <p:cNvPr id="6" name="Title 2"/>
          <p:cNvSpPr txBox="1">
            <a:spLocks/>
          </p:cNvSpPr>
          <p:nvPr/>
        </p:nvSpPr>
        <p:spPr>
          <a:xfrm>
            <a:off x="1295400" y="152400"/>
            <a:ext cx="6705600" cy="1143000"/>
          </a:xfrm>
          <a:prstGeom prst="rect">
            <a:avLst/>
          </a:prstGeom>
          <a:solidFill>
            <a:srgbClr val="FFFFFF">
              <a:alpha val="69804"/>
            </a:srgbClr>
          </a:solidFill>
          <a:ln w="76200" cap="rnd">
            <a:solidFill>
              <a:schemeClr val="accent5">
                <a:lumMod val="75000"/>
              </a:schemeClr>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dirty="0" smtClean="0">
                <a:solidFill>
                  <a:schemeClr val="accent5">
                    <a:lumMod val="75000"/>
                  </a:schemeClr>
                </a:solidFill>
                <a:effectLst>
                  <a:outerShdw blurRad="38100" dist="38100" dir="2700000" algn="tl">
                    <a:srgbClr val="000000">
                      <a:alpha val="43137"/>
                    </a:srgbClr>
                  </a:outerShdw>
                </a:effectLst>
              </a:rPr>
              <a:t>Teachings</a:t>
            </a:r>
            <a:endParaRPr lang="en-US" sz="6500" u="sng" dirty="0">
              <a:solidFill>
                <a:schemeClr val="accent5">
                  <a:lumMod val="75000"/>
                </a:schemeClr>
              </a:solidFill>
              <a:effectLst>
                <a:outerShdw blurRad="38100" dist="38100" dir="2700000" algn="tl">
                  <a:srgbClr val="000000">
                    <a:alpha val="43137"/>
                  </a:srgbClr>
                </a:outerShdw>
              </a:effectLst>
            </a:endParaRPr>
          </a:p>
        </p:txBody>
      </p:sp>
      <p:pic>
        <p:nvPicPr>
          <p:cNvPr id="8196" name="Picture 4" descr="http://thumbs.dreamstime.com/z/cartoon-boy-confuse-choice-good-evil-illustration-3324283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9164"/>
          <a:stretch/>
        </p:blipFill>
        <p:spPr bwMode="auto">
          <a:xfrm>
            <a:off x="6096001" y="1981200"/>
            <a:ext cx="2665782" cy="4038600"/>
          </a:xfrm>
          <a:prstGeom prst="rect">
            <a:avLst/>
          </a:prstGeom>
          <a:noFill/>
          <a:ln w="76200">
            <a:solidFill>
              <a:schemeClr val="accent5">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22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2" name="Text Box 4"/>
          <p:cNvSpPr txBox="1">
            <a:spLocks noChangeArrowheads="1"/>
          </p:cNvSpPr>
          <p:nvPr/>
        </p:nvSpPr>
        <p:spPr bwMode="auto">
          <a:xfrm>
            <a:off x="5334000" y="1264384"/>
            <a:ext cx="3657600" cy="1631216"/>
          </a:xfrm>
          <a:prstGeom prst="rect">
            <a:avLst/>
          </a:prstGeom>
          <a:solidFill>
            <a:srgbClr val="FFFFFF">
              <a:alpha val="80000"/>
            </a:srgbClr>
          </a:solidFill>
          <a:ln w="57150">
            <a:solidFill>
              <a:schemeClr val="accent4">
                <a:lumMod val="75000"/>
              </a:schemeClr>
            </a:solidFill>
          </a:ln>
          <a:effectLst/>
          <a:extLst/>
        </p:spPr>
        <p:txBody>
          <a:bodyPr wrap="square">
            <a:spAutoFit/>
          </a:bodyPr>
          <a:lstStyle/>
          <a:p>
            <a:pPr>
              <a:spcBef>
                <a:spcPct val="50000"/>
              </a:spcBef>
            </a:pPr>
            <a:r>
              <a:rPr lang="en-US" sz="2500" b="0" dirty="0">
                <a:solidFill>
                  <a:schemeClr val="accent4">
                    <a:lumMod val="75000"/>
                  </a:schemeClr>
                </a:solidFill>
                <a:effectLst>
                  <a:outerShdw blurRad="38100" dist="38100" dir="2700000" algn="tl">
                    <a:srgbClr val="000000">
                      <a:alpha val="43137"/>
                    </a:srgbClr>
                  </a:outerShdw>
                </a:effectLst>
                <a:latin typeface="+mj-lt"/>
              </a:rPr>
              <a:t>What do you think Everyman, the main character of the allegory, stands for?</a:t>
            </a:r>
          </a:p>
        </p:txBody>
      </p:sp>
      <p:sp>
        <p:nvSpPr>
          <p:cNvPr id="145418" name="Text Box 10"/>
          <p:cNvSpPr txBox="1">
            <a:spLocks noChangeArrowheads="1"/>
          </p:cNvSpPr>
          <p:nvPr/>
        </p:nvSpPr>
        <p:spPr bwMode="auto">
          <a:xfrm>
            <a:off x="5334000" y="4998184"/>
            <a:ext cx="3657600" cy="1631216"/>
          </a:xfrm>
          <a:prstGeom prst="rect">
            <a:avLst/>
          </a:prstGeom>
          <a:solidFill>
            <a:srgbClr val="FFFFFF">
              <a:alpha val="80000"/>
            </a:srgbClr>
          </a:solidFill>
          <a:ln w="76200">
            <a:solidFill>
              <a:schemeClr val="accent4">
                <a:lumMod val="75000"/>
              </a:schemeClr>
            </a:solidFill>
          </a:ln>
          <a:effectLst/>
          <a:extLst/>
        </p:spPr>
        <p:txBody>
          <a:bodyPr wrap="square">
            <a:spAutoFit/>
          </a:bodyPr>
          <a:lstStyle/>
          <a:p>
            <a:pPr>
              <a:spcBef>
                <a:spcPct val="50000"/>
              </a:spcBef>
            </a:pPr>
            <a:r>
              <a:rPr lang="en-US" sz="2500" b="0" dirty="0">
                <a:solidFill>
                  <a:schemeClr val="accent4">
                    <a:lumMod val="75000"/>
                  </a:schemeClr>
                </a:solidFill>
                <a:effectLst>
                  <a:outerShdw blurRad="38100" dist="38100" dir="2700000" algn="tl">
                    <a:srgbClr val="000000">
                      <a:alpha val="43137"/>
                    </a:srgbClr>
                  </a:outerShdw>
                </a:effectLst>
                <a:latin typeface="+mj-lt"/>
              </a:rPr>
              <a:t>What comment about fellowship, beauty, and strength does this allegory make?</a:t>
            </a:r>
          </a:p>
        </p:txBody>
      </p:sp>
      <p:sp>
        <p:nvSpPr>
          <p:cNvPr id="145423" name="Rectangle 15"/>
          <p:cNvSpPr>
            <a:spLocks noGrp="1" noChangeArrowheads="1"/>
          </p:cNvSpPr>
          <p:nvPr>
            <p:ph type="title"/>
          </p:nvPr>
        </p:nvSpPr>
        <p:spPr>
          <a:xfrm>
            <a:off x="990600" y="152400"/>
            <a:ext cx="7391400" cy="914400"/>
          </a:xfrm>
          <a:solidFill>
            <a:srgbClr val="FFFFFF">
              <a:alpha val="80000"/>
            </a:srgbClr>
          </a:solidFill>
          <a:ln w="76200">
            <a:solidFill>
              <a:schemeClr val="accent4">
                <a:lumMod val="75000"/>
              </a:schemeClr>
            </a:solidFill>
          </a:ln>
        </p:spPr>
        <p:txBody>
          <a:bodyPr>
            <a:normAutofit fontScale="90000"/>
          </a:bodyPr>
          <a:lstStyle/>
          <a:p>
            <a:pPr algn="ctr"/>
            <a:r>
              <a:rPr lang="en-US" sz="5500" u="sng" dirty="0" smtClean="0">
                <a:solidFill>
                  <a:schemeClr val="accent4">
                    <a:lumMod val="75000"/>
                  </a:schemeClr>
                </a:solidFill>
                <a:effectLst>
                  <a:outerShdw blurRad="38100" dist="38100" dir="2700000" algn="tl">
                    <a:srgbClr val="000000">
                      <a:alpha val="43137"/>
                    </a:srgbClr>
                  </a:outerShdw>
                </a:effectLst>
              </a:rPr>
              <a:t>Quick Check: Everyman</a:t>
            </a:r>
            <a:endParaRPr lang="en-US" sz="5500" u="sng" dirty="0">
              <a:solidFill>
                <a:schemeClr val="accent4">
                  <a:lumMod val="75000"/>
                </a:schemeClr>
              </a:solidFill>
              <a:effectLst>
                <a:outerShdw blurRad="38100" dist="38100" dir="2700000" algn="tl">
                  <a:srgbClr val="000000">
                    <a:alpha val="43137"/>
                  </a:srgbClr>
                </a:outerShdw>
              </a:effectLst>
            </a:endParaRPr>
          </a:p>
        </p:txBody>
      </p:sp>
      <p:sp>
        <p:nvSpPr>
          <p:cNvPr id="145424" name="AutoShape 16"/>
          <p:cNvSpPr>
            <a:spLocks noChangeArrowheads="1"/>
          </p:cNvSpPr>
          <p:nvPr/>
        </p:nvSpPr>
        <p:spPr bwMode="auto">
          <a:xfrm>
            <a:off x="304800" y="1612791"/>
            <a:ext cx="2590800" cy="763587"/>
          </a:xfrm>
          <a:prstGeom prst="flowChartAlternateProcess">
            <a:avLst/>
          </a:prstGeom>
          <a:solidFill>
            <a:schemeClr val="bg1"/>
          </a:solidFill>
          <a:ln w="9525">
            <a:solidFill>
              <a:schemeClr val="tx1"/>
            </a:solidFill>
            <a:miter lim="800000"/>
            <a:headEnd/>
            <a:tailEnd/>
          </a:ln>
          <a:effectLst/>
          <a:extLst/>
        </p:spPr>
        <p:txBody>
          <a:bodyPr wrap="none" anchor="ctr"/>
          <a:lstStyle/>
          <a:p>
            <a:endParaRPr lang="en-US">
              <a:latin typeface="+mj-lt"/>
            </a:endParaRPr>
          </a:p>
        </p:txBody>
      </p:sp>
      <p:sp>
        <p:nvSpPr>
          <p:cNvPr id="145425" name="Text Box 17"/>
          <p:cNvSpPr txBox="1">
            <a:spLocks noChangeArrowheads="1"/>
          </p:cNvSpPr>
          <p:nvPr/>
        </p:nvSpPr>
        <p:spPr bwMode="auto">
          <a:xfrm>
            <a:off x="304800" y="1600200"/>
            <a:ext cx="2667000"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571500" algn="l"/>
              </a:tabLst>
              <a:defRPr>
                <a:solidFill>
                  <a:schemeClr val="tx1"/>
                </a:solidFill>
                <a:latin typeface="Verdana" pitchFamily="34" charset="0"/>
              </a:defRPr>
            </a:lvl1pPr>
            <a:lvl2pPr>
              <a:tabLst>
                <a:tab pos="571500" algn="l"/>
              </a:tabLst>
              <a:defRPr>
                <a:solidFill>
                  <a:schemeClr val="tx1"/>
                </a:solidFill>
                <a:latin typeface="Verdana" pitchFamily="34" charset="0"/>
              </a:defRPr>
            </a:lvl2pPr>
            <a:lvl3pPr>
              <a:tabLst>
                <a:tab pos="571500" algn="l"/>
              </a:tabLst>
              <a:defRPr>
                <a:solidFill>
                  <a:schemeClr val="tx1"/>
                </a:solidFill>
                <a:latin typeface="Verdana" pitchFamily="34" charset="0"/>
              </a:defRPr>
            </a:lvl3pPr>
            <a:lvl4pPr>
              <a:tabLst>
                <a:tab pos="571500" algn="l"/>
              </a:tabLst>
              <a:defRPr>
                <a:solidFill>
                  <a:schemeClr val="tx1"/>
                </a:solidFill>
                <a:latin typeface="Verdana" pitchFamily="34" charset="0"/>
              </a:defRPr>
            </a:lvl4pPr>
            <a:lvl5pPr>
              <a:tabLst>
                <a:tab pos="571500" algn="l"/>
              </a:tabLst>
              <a:defRPr>
                <a:solidFill>
                  <a:schemeClr val="tx1"/>
                </a:solidFill>
                <a:latin typeface="Verdana" pitchFamily="34" charset="0"/>
              </a:defRPr>
            </a:lvl5pPr>
            <a:lvl6pPr fontAlgn="base">
              <a:spcBef>
                <a:spcPct val="0"/>
              </a:spcBef>
              <a:spcAft>
                <a:spcPct val="0"/>
              </a:spcAft>
              <a:tabLst>
                <a:tab pos="571500" algn="l"/>
              </a:tabLst>
              <a:defRPr>
                <a:solidFill>
                  <a:schemeClr val="tx1"/>
                </a:solidFill>
                <a:latin typeface="Verdana" pitchFamily="34" charset="0"/>
              </a:defRPr>
            </a:lvl6pPr>
            <a:lvl7pPr fontAlgn="base">
              <a:spcBef>
                <a:spcPct val="0"/>
              </a:spcBef>
              <a:spcAft>
                <a:spcPct val="0"/>
              </a:spcAft>
              <a:tabLst>
                <a:tab pos="571500" algn="l"/>
              </a:tabLst>
              <a:defRPr>
                <a:solidFill>
                  <a:schemeClr val="tx1"/>
                </a:solidFill>
                <a:latin typeface="Verdana" pitchFamily="34" charset="0"/>
              </a:defRPr>
            </a:lvl7pPr>
            <a:lvl8pPr fontAlgn="base">
              <a:spcBef>
                <a:spcPct val="0"/>
              </a:spcBef>
              <a:spcAft>
                <a:spcPct val="0"/>
              </a:spcAft>
              <a:tabLst>
                <a:tab pos="571500" algn="l"/>
              </a:tabLst>
              <a:defRPr>
                <a:solidFill>
                  <a:schemeClr val="tx1"/>
                </a:solidFill>
                <a:latin typeface="Verdana" pitchFamily="34" charset="0"/>
              </a:defRPr>
            </a:lvl8pPr>
            <a:lvl9pPr fontAlgn="base">
              <a:spcBef>
                <a:spcPct val="0"/>
              </a:spcBef>
              <a:spcAft>
                <a:spcPct val="0"/>
              </a:spcAft>
              <a:tabLst>
                <a:tab pos="571500" algn="l"/>
              </a:tabLst>
              <a:defRPr>
                <a:solidFill>
                  <a:schemeClr val="tx1"/>
                </a:solidFill>
                <a:latin typeface="Verdana" pitchFamily="34" charset="0"/>
              </a:defRPr>
            </a:lvl9pPr>
          </a:lstStyle>
          <a:p>
            <a:pPr algn="ctr">
              <a:spcBef>
                <a:spcPct val="50000"/>
              </a:spcBef>
            </a:pPr>
            <a:r>
              <a:rPr lang="en-US" sz="3500" u="sng" dirty="0" smtClean="0">
                <a:solidFill>
                  <a:schemeClr val="accent4">
                    <a:lumMod val="60000"/>
                    <a:lumOff val="40000"/>
                  </a:schemeClr>
                </a:solidFill>
                <a:latin typeface="+mj-lt"/>
              </a:rPr>
              <a:t>Everyman</a:t>
            </a:r>
            <a:endParaRPr lang="en-US" sz="3500" u="sng" dirty="0">
              <a:solidFill>
                <a:schemeClr val="accent4">
                  <a:lumMod val="60000"/>
                  <a:lumOff val="40000"/>
                </a:schemeClr>
              </a:solidFill>
              <a:latin typeface="+mj-lt"/>
            </a:endParaRPr>
          </a:p>
        </p:txBody>
      </p:sp>
      <p:sp>
        <p:nvSpPr>
          <p:cNvPr id="145410" name="Text Box 2"/>
          <p:cNvSpPr txBox="1">
            <a:spLocks noChangeArrowheads="1"/>
          </p:cNvSpPr>
          <p:nvPr/>
        </p:nvSpPr>
        <p:spPr bwMode="auto">
          <a:xfrm>
            <a:off x="304800" y="2326291"/>
            <a:ext cx="4947745" cy="3631763"/>
          </a:xfrm>
          <a:prstGeom prst="rect">
            <a:avLst/>
          </a:prstGeom>
          <a:solidFill>
            <a:schemeClr val="accent4">
              <a:lumMod val="60000"/>
              <a:lumOff val="40000"/>
            </a:schemeClr>
          </a:solidFill>
          <a:ln w="38100">
            <a:solidFill>
              <a:schemeClr val="bg1"/>
            </a:solidFill>
          </a:ln>
          <a:effectLst/>
          <a:extLst/>
        </p:spPr>
        <p:txBody>
          <a:bodyPr wrap="square">
            <a:spAutoFit/>
          </a:bodyPr>
          <a:lstStyle>
            <a:lvl1pPr>
              <a:tabLst>
                <a:tab pos="461963" algn="l"/>
                <a:tab pos="746125" algn="l"/>
              </a:tabLst>
              <a:defRPr>
                <a:solidFill>
                  <a:schemeClr val="tx1"/>
                </a:solidFill>
                <a:latin typeface="Verdana" pitchFamily="34" charset="0"/>
              </a:defRPr>
            </a:lvl1pPr>
            <a:lvl2pPr>
              <a:tabLst>
                <a:tab pos="461963" algn="l"/>
                <a:tab pos="746125" algn="l"/>
              </a:tabLst>
              <a:defRPr>
                <a:solidFill>
                  <a:schemeClr val="tx1"/>
                </a:solidFill>
                <a:latin typeface="Verdana" pitchFamily="34" charset="0"/>
              </a:defRPr>
            </a:lvl2pPr>
            <a:lvl3pPr>
              <a:tabLst>
                <a:tab pos="461963" algn="l"/>
                <a:tab pos="746125" algn="l"/>
              </a:tabLst>
              <a:defRPr>
                <a:solidFill>
                  <a:schemeClr val="tx1"/>
                </a:solidFill>
                <a:latin typeface="Verdana" pitchFamily="34" charset="0"/>
              </a:defRPr>
            </a:lvl3pPr>
            <a:lvl4pPr>
              <a:tabLst>
                <a:tab pos="461963" algn="l"/>
                <a:tab pos="746125" algn="l"/>
              </a:tabLst>
              <a:defRPr>
                <a:solidFill>
                  <a:schemeClr val="tx1"/>
                </a:solidFill>
                <a:latin typeface="Verdana" pitchFamily="34" charset="0"/>
              </a:defRPr>
            </a:lvl4pPr>
            <a:lvl5pPr>
              <a:tabLst>
                <a:tab pos="461963" algn="l"/>
                <a:tab pos="746125" algn="l"/>
              </a:tabLst>
              <a:defRPr>
                <a:solidFill>
                  <a:schemeClr val="tx1"/>
                </a:solidFill>
                <a:latin typeface="Verdana" pitchFamily="34" charset="0"/>
              </a:defRPr>
            </a:lvl5pPr>
            <a:lvl6pPr fontAlgn="base">
              <a:spcBef>
                <a:spcPct val="0"/>
              </a:spcBef>
              <a:spcAft>
                <a:spcPct val="0"/>
              </a:spcAft>
              <a:tabLst>
                <a:tab pos="461963" algn="l"/>
                <a:tab pos="746125" algn="l"/>
              </a:tabLst>
              <a:defRPr>
                <a:solidFill>
                  <a:schemeClr val="tx1"/>
                </a:solidFill>
                <a:latin typeface="Verdana" pitchFamily="34" charset="0"/>
              </a:defRPr>
            </a:lvl6pPr>
            <a:lvl7pPr fontAlgn="base">
              <a:spcBef>
                <a:spcPct val="0"/>
              </a:spcBef>
              <a:spcAft>
                <a:spcPct val="0"/>
              </a:spcAft>
              <a:tabLst>
                <a:tab pos="461963" algn="l"/>
                <a:tab pos="746125" algn="l"/>
              </a:tabLst>
              <a:defRPr>
                <a:solidFill>
                  <a:schemeClr val="tx1"/>
                </a:solidFill>
                <a:latin typeface="Verdana" pitchFamily="34" charset="0"/>
              </a:defRPr>
            </a:lvl7pPr>
            <a:lvl8pPr fontAlgn="base">
              <a:spcBef>
                <a:spcPct val="0"/>
              </a:spcBef>
              <a:spcAft>
                <a:spcPct val="0"/>
              </a:spcAft>
              <a:tabLst>
                <a:tab pos="461963" algn="l"/>
                <a:tab pos="746125" algn="l"/>
              </a:tabLst>
              <a:defRPr>
                <a:solidFill>
                  <a:schemeClr val="tx1"/>
                </a:solidFill>
                <a:latin typeface="Verdana" pitchFamily="34" charset="0"/>
              </a:defRPr>
            </a:lvl8pPr>
            <a:lvl9pPr fontAlgn="base">
              <a:spcBef>
                <a:spcPct val="0"/>
              </a:spcBef>
              <a:spcAft>
                <a:spcPct val="0"/>
              </a:spcAft>
              <a:tabLst>
                <a:tab pos="461963" algn="l"/>
                <a:tab pos="746125" algn="l"/>
              </a:tabLst>
              <a:defRPr>
                <a:solidFill>
                  <a:schemeClr val="tx1"/>
                </a:solidFill>
                <a:latin typeface="Verdana" pitchFamily="34" charset="0"/>
              </a:defRPr>
            </a:lvl9pPr>
          </a:lstStyle>
          <a:p>
            <a:r>
              <a:rPr lang="en-US" sz="2500" b="0" dirty="0">
                <a:solidFill>
                  <a:schemeClr val="bg1"/>
                </a:solidFill>
                <a:latin typeface="+mj-lt"/>
              </a:rPr>
              <a:t>	One day, Everyman is summoned by Death to give an accounting of his life. Everyman ask his friends Fellowship, Beauty, Strength, and Good Deeds to go with him to tell Death that he has led a good life. Only Good Deeds stays with him to the end.</a:t>
            </a:r>
          </a:p>
          <a:p>
            <a:pPr algn="r">
              <a:spcBef>
                <a:spcPct val="20000"/>
              </a:spcBef>
            </a:pPr>
            <a:r>
              <a:rPr lang="en-US" sz="2500" b="0" dirty="0">
                <a:solidFill>
                  <a:schemeClr val="bg1"/>
                </a:solidFill>
                <a:latin typeface="+mj-lt"/>
              </a:rPr>
              <a:t>	—summary of “Everyman”</a:t>
            </a:r>
          </a:p>
        </p:txBody>
      </p:sp>
      <p:sp>
        <p:nvSpPr>
          <p:cNvPr id="145428" name="AutoShape 20">
            <a:hlinkClick r:id="rId2" action="ppaction://hlinksldjump" highlightClick="1"/>
          </p:cNvPr>
          <p:cNvSpPr>
            <a:spLocks noChangeArrowheads="1"/>
          </p:cNvSpPr>
          <p:nvPr/>
        </p:nvSpPr>
        <p:spPr bwMode="auto">
          <a:xfrm>
            <a:off x="6881813" y="6019800"/>
            <a:ext cx="685800" cy="8382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pic>
        <p:nvPicPr>
          <p:cNvPr id="9218" name="Picture 2" descr="http://www.lindsey.edu/media/443819/lwc%20everyman%20play_500x468.jpg"/>
          <p:cNvPicPr>
            <a:picLocks noChangeAspect="1" noChangeArrowheads="1"/>
          </p:cNvPicPr>
          <p:nvPr/>
        </p:nvPicPr>
        <p:blipFill rotWithShape="1">
          <a:blip r:embed="rId3">
            <a:extLst>
              <a:ext uri="{28A0092B-C50C-407E-A947-70E740481C1C}">
                <a14:useLocalDpi xmlns:a14="http://schemas.microsoft.com/office/drawing/2010/main" val="0"/>
              </a:ext>
            </a:extLst>
          </a:blip>
          <a:srcRect t="7816"/>
          <a:stretch/>
        </p:blipFill>
        <p:spPr bwMode="auto">
          <a:xfrm>
            <a:off x="5334000" y="3048000"/>
            <a:ext cx="3657600" cy="1803980"/>
          </a:xfrm>
          <a:prstGeom prst="rect">
            <a:avLst/>
          </a:prstGeom>
          <a:noFill/>
          <a:ln w="762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362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5412"/>
                                        </p:tgtEl>
                                        <p:attrNameLst>
                                          <p:attrName>style.visibility</p:attrName>
                                        </p:attrNameLst>
                                      </p:cBhvr>
                                      <p:to>
                                        <p:strVal val="visible"/>
                                      </p:to>
                                    </p:set>
                                    <p:animEffect transition="in" filter="wipe(up)">
                                      <p:cBhvr>
                                        <p:cTn id="7" dur="500"/>
                                        <p:tgtEl>
                                          <p:spTgt spid="14541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5418"/>
                                        </p:tgtEl>
                                        <p:attrNameLst>
                                          <p:attrName>style.visibility</p:attrName>
                                        </p:attrNameLst>
                                      </p:cBhvr>
                                      <p:to>
                                        <p:strVal val="visible"/>
                                      </p:to>
                                    </p:set>
                                    <p:animEffect transition="in" filter="wipe(up)">
                                      <p:cBhvr>
                                        <p:cTn id="11" dur="500"/>
                                        <p:tgtEl>
                                          <p:spTgt spid="145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2" grpId="0" autoUpdateAnimBg="0"/>
      <p:bldP spid="145418" grpId="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5500" u="sng" dirty="0" smtClean="0">
                <a:solidFill>
                  <a:srgbClr val="C00000"/>
                </a:solidFill>
                <a:effectLst>
                  <a:outerShdw blurRad="38100" dist="38100" dir="2700000" algn="tl">
                    <a:srgbClr val="000000">
                      <a:alpha val="43137"/>
                    </a:srgbClr>
                  </a:outerShdw>
                </a:effectLst>
              </a:rPr>
              <a:t>Symbolism </a:t>
            </a:r>
            <a:r>
              <a:rPr lang="en-US" sz="5500" u="sng" dirty="0" smtClean="0">
                <a:solidFill>
                  <a:schemeClr val="tx1"/>
                </a:solidFill>
                <a:effectLst>
                  <a:outerShdw blurRad="38100" dist="38100" dir="2700000" algn="tl">
                    <a:srgbClr val="000000">
                      <a:alpha val="43137"/>
                    </a:srgbClr>
                  </a:outerShdw>
                </a:effectLst>
              </a:rPr>
              <a:t>vs. </a:t>
            </a:r>
            <a:r>
              <a:rPr lang="en-US" sz="5500" u="sng" dirty="0" smtClean="0">
                <a:solidFill>
                  <a:srgbClr val="002060"/>
                </a:solidFill>
                <a:effectLst>
                  <a:outerShdw blurRad="38100" dist="38100" dir="2700000" algn="tl">
                    <a:srgbClr val="000000">
                      <a:alpha val="43137"/>
                    </a:srgbClr>
                  </a:outerShdw>
                </a:effectLst>
              </a:rPr>
              <a:t>Allegory</a:t>
            </a:r>
            <a:endParaRPr lang="en-US" sz="5500" u="sng" dirty="0">
              <a:solidFill>
                <a:srgbClr val="002060"/>
              </a:solidFill>
              <a:effectLst>
                <a:outerShdw blurRad="38100" dist="38100" dir="2700000" algn="tl">
                  <a:srgbClr val="000000">
                    <a:alpha val="43137"/>
                  </a:srgbClr>
                </a:outerShdw>
              </a:effectLst>
            </a:endParaRPr>
          </a:p>
        </p:txBody>
      </p:sp>
      <p:graphicFrame>
        <p:nvGraphicFramePr>
          <p:cNvPr id="4" name="Table 3"/>
          <p:cNvGraphicFramePr>
            <a:graphicFrameLocks noGrp="1"/>
          </p:cNvGraphicFramePr>
          <p:nvPr>
            <p:extLst>
              <p:ext uri="{D42A27DB-BD31-4B8C-83A1-F6EECF244321}">
                <p14:modId xmlns:p14="http://schemas.microsoft.com/office/powerpoint/2010/main" val="2561428998"/>
              </p:ext>
            </p:extLst>
          </p:nvPr>
        </p:nvGraphicFramePr>
        <p:xfrm>
          <a:off x="0" y="1596680"/>
          <a:ext cx="9144000" cy="4678680"/>
        </p:xfrm>
        <a:graphic>
          <a:graphicData uri="http://schemas.openxmlformats.org/drawingml/2006/table">
            <a:tbl>
              <a:tblPr firstRow="1" bandRow="1">
                <a:tableStyleId>{5C22544A-7EE6-4342-B048-85BDC9FD1C3A}</a:tableStyleId>
              </a:tblPr>
              <a:tblGrid>
                <a:gridCol w="4572000"/>
                <a:gridCol w="4572000"/>
              </a:tblGrid>
              <a:tr h="508000">
                <a:tc>
                  <a:txBody>
                    <a:bodyPr/>
                    <a:lstStyle/>
                    <a:p>
                      <a:pPr algn="ctr"/>
                      <a:r>
                        <a:rPr lang="en-US" sz="4500" u="sng" dirty="0" smtClean="0">
                          <a:solidFill>
                            <a:schemeClr val="tx1"/>
                          </a:solidFill>
                          <a:effectLst>
                            <a:outerShdw blurRad="38100" dist="38100" dir="2700000" algn="tl">
                              <a:srgbClr val="000000">
                                <a:alpha val="43137"/>
                              </a:srgbClr>
                            </a:outerShdw>
                          </a:effectLst>
                        </a:rPr>
                        <a:t>Symbol</a:t>
                      </a:r>
                      <a:endParaRPr lang="en-US" sz="4500" u="sng" dirty="0">
                        <a:solidFill>
                          <a:schemeClr val="tx1"/>
                        </a:solidFill>
                        <a:effectLst>
                          <a:outerShdw blurRad="38100" dist="38100" dir="2700000" algn="tl">
                            <a:srgbClr val="000000">
                              <a:alpha val="43137"/>
                            </a:srgbClr>
                          </a:outerShdw>
                        </a:effectLst>
                      </a:endParaRPr>
                    </a:p>
                  </a:txBody>
                  <a:tcPr>
                    <a:solidFill>
                      <a:srgbClr val="C00000"/>
                    </a:solidFill>
                  </a:tcPr>
                </a:tc>
                <a:tc>
                  <a:txBody>
                    <a:bodyPr/>
                    <a:lstStyle/>
                    <a:p>
                      <a:pPr algn="ctr"/>
                      <a:r>
                        <a:rPr lang="en-US" sz="4500" u="sng" dirty="0" smtClean="0">
                          <a:effectLst>
                            <a:outerShdw blurRad="38100" dist="38100" dir="2700000" algn="tl">
                              <a:srgbClr val="000000">
                                <a:alpha val="43137"/>
                              </a:srgbClr>
                            </a:outerShdw>
                          </a:effectLst>
                        </a:rPr>
                        <a:t>Allegory</a:t>
                      </a:r>
                      <a:endParaRPr lang="en-US" sz="4500" u="sng" dirty="0">
                        <a:effectLst>
                          <a:outerShdw blurRad="38100" dist="38100" dir="2700000" algn="tl">
                            <a:srgbClr val="000000">
                              <a:alpha val="43137"/>
                            </a:srgbClr>
                          </a:outerShdw>
                        </a:effectLst>
                      </a:endParaRPr>
                    </a:p>
                  </a:txBody>
                  <a:tcPr>
                    <a:solidFill>
                      <a:srgbClr val="002060"/>
                    </a:solidFill>
                  </a:tcPr>
                </a:tc>
              </a:tr>
              <a:tr h="3838920">
                <a:tc>
                  <a:txBody>
                    <a:bodyPr/>
                    <a:lstStyle/>
                    <a:p>
                      <a:pPr marL="285750" indent="-285750">
                        <a:buFont typeface="Arial" pitchFamily="34" charset="0"/>
                        <a:buChar char="•"/>
                      </a:pPr>
                      <a:r>
                        <a:rPr lang="en-US" sz="3500" dirty="0" smtClean="0">
                          <a:solidFill>
                            <a:schemeClr val="tx1"/>
                          </a:solidFill>
                        </a:rPr>
                        <a:t>A word, place, character or object that means something beyond what it is on a literal level</a:t>
                      </a:r>
                      <a:endParaRPr lang="en-US" sz="3500" dirty="0">
                        <a:solidFill>
                          <a:schemeClr val="tx1"/>
                        </a:solidFill>
                      </a:endParaRPr>
                    </a:p>
                  </a:txBody>
                  <a:tcPr>
                    <a:solidFill>
                      <a:srgbClr val="C00000"/>
                    </a:solidFill>
                  </a:tcPr>
                </a:tc>
                <a:tc>
                  <a:txBody>
                    <a:bodyPr/>
                    <a:lstStyle/>
                    <a:p>
                      <a:pPr marL="285750" indent="-285750">
                        <a:buFont typeface="Arial" pitchFamily="34" charset="0"/>
                        <a:buChar char="•"/>
                      </a:pPr>
                      <a:r>
                        <a:rPr lang="en-US" sz="2500" u="sng" dirty="0" smtClean="0">
                          <a:solidFill>
                            <a:schemeClr val="tx1"/>
                          </a:solidFill>
                        </a:rPr>
                        <a:t>interconnected symbols</a:t>
                      </a:r>
                      <a:r>
                        <a:rPr lang="en-US" sz="2500" dirty="0" smtClean="0">
                          <a:solidFill>
                            <a:schemeClr val="tx1"/>
                          </a:solidFill>
                        </a:rPr>
                        <a:t> </a:t>
                      </a:r>
                      <a:br>
                        <a:rPr lang="en-US" sz="2500" dirty="0" smtClean="0">
                          <a:solidFill>
                            <a:schemeClr val="tx1"/>
                          </a:solidFill>
                        </a:rPr>
                      </a:br>
                      <a:endParaRPr lang="en-US" sz="2500" dirty="0" smtClean="0">
                        <a:solidFill>
                          <a:schemeClr val="tx1"/>
                        </a:solidFill>
                      </a:endParaRPr>
                    </a:p>
                    <a:p>
                      <a:pPr marL="285750" indent="-285750">
                        <a:buFont typeface="Arial" pitchFamily="34" charset="0"/>
                        <a:buChar char="•"/>
                      </a:pPr>
                      <a:r>
                        <a:rPr lang="en-US" sz="2500" dirty="0" smtClean="0">
                          <a:solidFill>
                            <a:schemeClr val="tx1"/>
                          </a:solidFill>
                        </a:rPr>
                        <a:t>nearly every element of the narrative has a meaning beyond the literal level,</a:t>
                      </a:r>
                      <a:br>
                        <a:rPr lang="en-US" sz="2500" dirty="0" smtClean="0">
                          <a:solidFill>
                            <a:schemeClr val="tx1"/>
                          </a:solidFill>
                        </a:rPr>
                      </a:br>
                      <a:r>
                        <a:rPr lang="en-US" sz="2500" dirty="0" smtClean="0">
                          <a:solidFill>
                            <a:schemeClr val="tx1"/>
                          </a:solidFill>
                        </a:rPr>
                        <a:t/>
                      </a:r>
                      <a:br>
                        <a:rPr lang="en-US" sz="2500" dirty="0" smtClean="0">
                          <a:solidFill>
                            <a:schemeClr val="tx1"/>
                          </a:solidFill>
                        </a:rPr>
                      </a:br>
                      <a:r>
                        <a:rPr lang="en-US" sz="2500" dirty="0" smtClean="0">
                          <a:solidFill>
                            <a:schemeClr val="tx1"/>
                          </a:solidFill>
                        </a:rPr>
                        <a:t>        </a:t>
                      </a:r>
                      <a:r>
                        <a:rPr lang="en-US" sz="2500" dirty="0" smtClean="0">
                          <a:solidFill>
                            <a:schemeClr val="tx1"/>
                          </a:solidFill>
                          <a:sym typeface="Wingdings" pitchFamily="2" charset="2"/>
                        </a:rPr>
                        <a:t></a:t>
                      </a:r>
                      <a:r>
                        <a:rPr lang="en-US" sz="2500" dirty="0" smtClean="0">
                          <a:solidFill>
                            <a:schemeClr val="tx1"/>
                          </a:solidFill>
                        </a:rPr>
                        <a:t>i.e., everything in the narrative is a symbol that relates to other</a:t>
                      </a:r>
                      <a:r>
                        <a:rPr lang="en-US" sz="2500" baseline="0" dirty="0" smtClean="0">
                          <a:solidFill>
                            <a:schemeClr val="tx1"/>
                          </a:solidFill>
                        </a:rPr>
                        <a:t> </a:t>
                      </a:r>
                      <a:r>
                        <a:rPr lang="en-US" sz="2500" dirty="0" smtClean="0">
                          <a:solidFill>
                            <a:schemeClr val="tx1"/>
                          </a:solidFill>
                        </a:rPr>
                        <a:t>symbols within the story</a:t>
                      </a:r>
                      <a:endParaRPr lang="en-US" sz="2500" dirty="0">
                        <a:solidFill>
                          <a:schemeClr val="tx1"/>
                        </a:solidFill>
                      </a:endParaRPr>
                    </a:p>
                  </a:txBody>
                  <a:tcPr>
                    <a:solidFill>
                      <a:srgbClr val="002060"/>
                    </a:solidFill>
                  </a:tcPr>
                </a:tc>
              </a:tr>
            </a:tbl>
          </a:graphicData>
        </a:graphic>
      </p:graphicFrame>
    </p:spTree>
    <p:extLst>
      <p:ext uri="{BB962C8B-B14F-4D97-AF65-F5344CB8AC3E}">
        <p14:creationId xmlns:p14="http://schemas.microsoft.com/office/powerpoint/2010/main" val="10742833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2743200"/>
          </a:xfrm>
        </p:spPr>
        <p:txBody>
          <a:bodyPr/>
          <a:lstStyle/>
          <a:p>
            <a:pPr marL="0" indent="0" algn="ctr">
              <a:buNone/>
            </a:pPr>
            <a:r>
              <a:rPr lang="en-US" sz="7500" i="1" dirty="0" smtClean="0">
                <a:solidFill>
                  <a:srgbClr val="002060"/>
                </a:solidFill>
                <a:effectLst>
                  <a:outerShdw blurRad="38100" dist="38100" dir="2700000" algn="tl">
                    <a:srgbClr val="000000">
                      <a:alpha val="43137"/>
                    </a:srgbClr>
                  </a:outerShdw>
                </a:effectLst>
              </a:rPr>
              <a:t>Before Reading Questions</a:t>
            </a:r>
            <a:endParaRPr lang="en-US" sz="7500" i="1" dirty="0">
              <a:solidFill>
                <a:srgbClr val="00206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noAutofit/>
          </a:bodyPr>
          <a:lstStyle/>
          <a:p>
            <a:pPr algn="ctr"/>
            <a:r>
              <a:rPr lang="en-US" sz="7500" u="sng" dirty="0" smtClean="0">
                <a:solidFill>
                  <a:srgbClr val="C00000"/>
                </a:solidFill>
                <a:effectLst>
                  <a:outerShdw blurRad="38100" dist="38100" dir="2700000" algn="tl">
                    <a:srgbClr val="000000">
                      <a:alpha val="43137"/>
                    </a:srgbClr>
                  </a:outerShdw>
                </a:effectLst>
              </a:rPr>
              <a:t>TOGETHER</a:t>
            </a:r>
            <a:endParaRPr lang="en-US" sz="7500" u="sng"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41934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4876800"/>
            <a:ext cx="7315200" cy="685800"/>
          </a:xfrm>
          <a:solidFill>
            <a:schemeClr val="tx1"/>
          </a:solidFill>
        </p:spPr>
        <p:txBody>
          <a:bodyPr/>
          <a:lstStyle/>
          <a:p>
            <a:r>
              <a:rPr lang="en-US" dirty="0">
                <a:hlinkClick r:id="rId2"/>
              </a:rPr>
              <a:t>https://</a:t>
            </a:r>
            <a:r>
              <a:rPr lang="en-US" dirty="0" smtClean="0">
                <a:hlinkClick r:id="rId2"/>
              </a:rPr>
              <a:t>www.youtube.com/watch?v=8KsAvtHsyY0</a:t>
            </a:r>
            <a:endParaRPr lang="en-US" dirty="0" smtClean="0"/>
          </a:p>
          <a:p>
            <a:endParaRPr lang="en-US" dirty="0"/>
          </a:p>
        </p:txBody>
      </p:sp>
      <p:sp>
        <p:nvSpPr>
          <p:cNvPr id="3" name="Title 2"/>
          <p:cNvSpPr>
            <a:spLocks noGrp="1"/>
          </p:cNvSpPr>
          <p:nvPr>
            <p:ph type="title"/>
          </p:nvPr>
        </p:nvSpPr>
        <p:spPr>
          <a:xfrm>
            <a:off x="457200" y="152400"/>
            <a:ext cx="8229600" cy="3657600"/>
          </a:xfrm>
        </p:spPr>
        <p:txBody>
          <a:bodyPr>
            <a:noAutofit/>
          </a:bodyPr>
          <a:lstStyle/>
          <a:p>
            <a:pPr algn="ctr"/>
            <a:r>
              <a:rPr lang="en-US" sz="5500" u="sng" dirty="0" smtClean="0">
                <a:solidFill>
                  <a:srgbClr val="C00000"/>
                </a:solidFill>
                <a:effectLst>
                  <a:outerShdw blurRad="38100" dist="38100" dir="2700000" algn="tl">
                    <a:srgbClr val="000000">
                      <a:alpha val="43137"/>
                    </a:srgbClr>
                  </a:outerShdw>
                </a:effectLst>
              </a:rPr>
              <a:t>The Terrible Things </a:t>
            </a:r>
            <a:r>
              <a:rPr lang="en-US" sz="5500" dirty="0" smtClean="0">
                <a:solidFill>
                  <a:srgbClr val="C00000"/>
                </a:solidFill>
                <a:effectLst>
                  <a:outerShdw blurRad="38100" dist="38100" dir="2700000" algn="tl">
                    <a:srgbClr val="000000">
                      <a:alpha val="43137"/>
                    </a:srgbClr>
                  </a:outerShdw>
                </a:effectLst>
              </a:rPr>
              <a:t/>
            </a:r>
            <a:br>
              <a:rPr lang="en-US" sz="5500" dirty="0" smtClean="0">
                <a:solidFill>
                  <a:srgbClr val="C00000"/>
                </a:solidFill>
                <a:effectLst>
                  <a:outerShdw blurRad="38100" dist="38100" dir="2700000" algn="tl">
                    <a:srgbClr val="000000">
                      <a:alpha val="43137"/>
                    </a:srgbClr>
                  </a:outerShdw>
                </a:effectLst>
              </a:rPr>
            </a:br>
            <a:r>
              <a:rPr lang="en-US" sz="5500" dirty="0" smtClean="0">
                <a:solidFill>
                  <a:srgbClr val="002060"/>
                </a:solidFill>
                <a:effectLst>
                  <a:outerShdw blurRad="38100" dist="38100" dir="2700000" algn="tl">
                    <a:srgbClr val="000000">
                      <a:alpha val="43137"/>
                    </a:srgbClr>
                  </a:outerShdw>
                </a:effectLst>
              </a:rPr>
              <a:t>By: Eve Bunting</a:t>
            </a:r>
            <a:r>
              <a:rPr lang="en-US" sz="5500" dirty="0" smtClean="0">
                <a:effectLst>
                  <a:outerShdw blurRad="38100" dist="38100" dir="2700000" algn="tl">
                    <a:srgbClr val="000000">
                      <a:alpha val="43137"/>
                    </a:srgbClr>
                  </a:outerShdw>
                </a:effectLst>
              </a:rPr>
              <a:t/>
            </a:r>
            <a:br>
              <a:rPr lang="en-US" sz="5500" dirty="0" smtClean="0">
                <a:effectLst>
                  <a:outerShdw blurRad="38100" dist="38100" dir="2700000" algn="tl">
                    <a:srgbClr val="000000">
                      <a:alpha val="43137"/>
                    </a:srgbClr>
                  </a:outerShdw>
                </a:effectLst>
              </a:rPr>
            </a:br>
            <a:r>
              <a:rPr lang="en-US" sz="5000" i="1" dirty="0" smtClean="0">
                <a:solidFill>
                  <a:schemeClr val="tx2">
                    <a:lumMod val="75000"/>
                  </a:schemeClr>
                </a:solidFill>
                <a:effectLst>
                  <a:outerShdw blurRad="38100" dist="38100" dir="2700000" algn="tl">
                    <a:srgbClr val="000000">
                      <a:alpha val="43137"/>
                    </a:srgbClr>
                  </a:outerShdw>
                </a:effectLst>
              </a:rPr>
              <a:t>An Allegory for the Holocaust </a:t>
            </a:r>
            <a:endParaRPr lang="en-US" sz="5000"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31133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6000" dirty="0" smtClean="0">
                <a:solidFill>
                  <a:srgbClr val="002060"/>
                </a:solidFill>
                <a:effectLst>
                  <a:outerShdw blurRad="38100" dist="38100" dir="2700000" algn="tl">
                    <a:srgbClr val="000000">
                      <a:alpha val="43137"/>
                    </a:srgbClr>
                  </a:outerShdw>
                </a:effectLst>
              </a:rPr>
              <a:t>Page 176 – 177 </a:t>
            </a:r>
          </a:p>
          <a:p>
            <a:pPr lvl="1">
              <a:buFont typeface="Wingdings" pitchFamily="2" charset="2"/>
              <a:buChar char="Ø"/>
            </a:pPr>
            <a:r>
              <a:rPr lang="en-US" sz="6000" i="1" dirty="0" smtClean="0">
                <a:solidFill>
                  <a:schemeClr val="tx2">
                    <a:lumMod val="75000"/>
                  </a:schemeClr>
                </a:solidFill>
                <a:effectLst>
                  <a:outerShdw blurRad="38100" dist="38100" dir="2700000" algn="tl">
                    <a:srgbClr val="000000">
                      <a:alpha val="43137"/>
                    </a:srgbClr>
                  </a:outerShdw>
                </a:effectLst>
              </a:rPr>
              <a:t>Analyze the Allegory </a:t>
            </a:r>
            <a:endParaRPr lang="en-US" sz="6000" i="1" dirty="0">
              <a:solidFill>
                <a:schemeClr val="tx2">
                  <a:lumMod val="75000"/>
                </a:schemeClr>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normAutofit/>
          </a:bodyPr>
          <a:lstStyle/>
          <a:p>
            <a:pPr algn="ctr"/>
            <a:r>
              <a:rPr lang="en-US" sz="7000" u="sng" dirty="0" smtClean="0">
                <a:solidFill>
                  <a:srgbClr val="C00000"/>
                </a:solidFill>
                <a:effectLst>
                  <a:outerShdw blurRad="38100" dist="38100" dir="2700000" algn="tl">
                    <a:srgbClr val="000000">
                      <a:alpha val="43137"/>
                    </a:srgbClr>
                  </a:outerShdw>
                </a:effectLst>
              </a:rPr>
              <a:t>On Your Own</a:t>
            </a:r>
            <a:endParaRPr lang="en-US" sz="7000" u="sng" dirty="0">
              <a:solidFill>
                <a:srgbClr val="C00000"/>
              </a:solidFill>
              <a:effectLst>
                <a:outerShdw blurRad="38100" dist="38100" dir="2700000" algn="tl">
                  <a:srgbClr val="000000">
                    <a:alpha val="43137"/>
                  </a:srgbClr>
                </a:outerShdw>
              </a:effectLst>
            </a:endParaRPr>
          </a:p>
        </p:txBody>
      </p:sp>
      <p:pic>
        <p:nvPicPr>
          <p:cNvPr id="10242" name="Picture 2" descr="http://sr.photos3.fotosearch.com/bthumb/CSP/CSP953/k95306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657600"/>
            <a:ext cx="2667000" cy="2667002"/>
          </a:xfrm>
          <a:prstGeom prst="rect">
            <a:avLst/>
          </a:prstGeom>
          <a:noFill/>
          <a:ln w="76200">
            <a:solidFill>
              <a:srgbClr val="C00000"/>
            </a:solidFill>
          </a:ln>
          <a:extLst>
            <a:ext uri="{909E8E84-426E-40DD-AFC4-6F175D3DCCD1}">
              <a14:hiddenFill xmlns:a14="http://schemas.microsoft.com/office/drawing/2010/main">
                <a:solidFill>
                  <a:srgbClr val="FFFFFF"/>
                </a:solidFill>
              </a14:hiddenFill>
            </a:ext>
          </a:extLst>
        </p:spPr>
      </p:pic>
      <p:pic>
        <p:nvPicPr>
          <p:cNvPr id="10244" name="Picture 4" descr="http://www.vickyalvearshecter.com/main/wp-content/uploads/2015/01/reading-clipart-free-clipart-for-kids-reading-350x27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671888"/>
            <a:ext cx="2667000" cy="2638426"/>
          </a:xfrm>
          <a:prstGeom prst="rect">
            <a:avLst/>
          </a:prstGeom>
          <a:noFill/>
          <a:ln w="76200">
            <a:solidFill>
              <a:srgbClr val="00206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198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Think of a movie or book that utilizes a symbol (you cannot use an example from this </a:t>
            </a:r>
            <a:r>
              <a:rPr lang="en-US" dirty="0" err="1" smtClean="0"/>
              <a:t>powerpoint</a:t>
            </a:r>
            <a:r>
              <a:rPr lang="en-US" dirty="0" smtClean="0"/>
              <a:t>!)</a:t>
            </a:r>
          </a:p>
          <a:p>
            <a:pPr marL="823913" lvl="1" indent="-457200">
              <a:buFont typeface="+mj-lt"/>
              <a:buAutoNum type="arabicPeriod"/>
            </a:pPr>
            <a:r>
              <a:rPr lang="en-US" dirty="0" smtClean="0"/>
              <a:t>Name the movie/book</a:t>
            </a:r>
          </a:p>
          <a:p>
            <a:pPr marL="823913" lvl="1" indent="-457200">
              <a:buFont typeface="+mj-lt"/>
              <a:buAutoNum type="arabicPeriod"/>
            </a:pPr>
            <a:r>
              <a:rPr lang="en-US" dirty="0" smtClean="0"/>
              <a:t>Identify the symbol</a:t>
            </a:r>
          </a:p>
          <a:p>
            <a:pPr marL="823913" lvl="1" indent="-457200">
              <a:buFont typeface="+mj-lt"/>
              <a:buAutoNum type="arabicPeriod"/>
            </a:pPr>
            <a:r>
              <a:rPr lang="en-US" dirty="0" smtClean="0"/>
              <a:t>Identify the literal meaning of the symbol</a:t>
            </a:r>
          </a:p>
          <a:p>
            <a:pPr marL="823913" lvl="1" indent="-457200">
              <a:buFont typeface="+mj-lt"/>
              <a:buAutoNum type="arabicPeriod"/>
            </a:pPr>
            <a:r>
              <a:rPr lang="en-US" dirty="0" smtClean="0"/>
              <a:t>Identify the figurative (symbolic) meaning of the symbol</a:t>
            </a:r>
          </a:p>
          <a:p>
            <a:pPr marL="823913" lvl="1" indent="-457200">
              <a:buFont typeface="+mj-lt"/>
              <a:buAutoNum type="arabicPeriod"/>
            </a:pPr>
            <a:r>
              <a:rPr lang="en-US" dirty="0" smtClean="0"/>
              <a:t>Explain why the symbol was used</a:t>
            </a:r>
          </a:p>
          <a:p>
            <a:pPr marL="823913" lvl="1" indent="-457200">
              <a:buFont typeface="+mj-lt"/>
              <a:buAutoNum type="arabicPeriod"/>
            </a:pPr>
            <a:endParaRPr lang="en-US" dirty="0"/>
          </a:p>
        </p:txBody>
      </p:sp>
      <p:sp>
        <p:nvSpPr>
          <p:cNvPr id="3" name="Title 2"/>
          <p:cNvSpPr>
            <a:spLocks noGrp="1"/>
          </p:cNvSpPr>
          <p:nvPr>
            <p:ph type="title"/>
          </p:nvPr>
        </p:nvSpPr>
        <p:spPr/>
        <p:txBody>
          <a:bodyPr/>
          <a:lstStyle/>
          <a:p>
            <a:r>
              <a:rPr lang="en-US" dirty="0" smtClean="0"/>
              <a:t>Independent Practice</a:t>
            </a:r>
            <a:endParaRPr lang="en-US" dirty="0"/>
          </a:p>
        </p:txBody>
      </p:sp>
    </p:spTree>
    <p:extLst>
      <p:ext uri="{BB962C8B-B14F-4D97-AF65-F5344CB8AC3E}">
        <p14:creationId xmlns:p14="http://schemas.microsoft.com/office/powerpoint/2010/main" val="2591250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057400"/>
            <a:ext cx="8305800" cy="1143000"/>
          </a:xfrm>
        </p:spPr>
        <p:txBody>
          <a:bodyPr/>
          <a:lstStyle/>
          <a:p>
            <a:pPr eaLnBrk="1" fontAlgn="auto" hangingPunct="1">
              <a:spcAft>
                <a:spcPts val="0"/>
              </a:spcAft>
              <a:buFont typeface="Wingdings 2"/>
              <a:buNone/>
              <a:defRPr/>
            </a:pPr>
            <a:r>
              <a:rPr lang="en-US" sz="2800" dirty="0" smtClean="0"/>
              <a:t>March 10, 2015</a:t>
            </a:r>
            <a:endParaRPr lang="en-US" sz="2800" dirty="0"/>
          </a:p>
        </p:txBody>
      </p:sp>
      <p:sp>
        <p:nvSpPr>
          <p:cNvPr id="2" name="Title 1"/>
          <p:cNvSpPr>
            <a:spLocks noGrp="1"/>
          </p:cNvSpPr>
          <p:nvPr>
            <p:ph type="ctrTitle"/>
          </p:nvPr>
        </p:nvSpPr>
        <p:spPr>
          <a:xfrm>
            <a:off x="457200" y="533400"/>
            <a:ext cx="8305800" cy="1233268"/>
          </a:xfrm>
        </p:spPr>
        <p:txBody>
          <a:bodyPr/>
          <a:lstStyle/>
          <a:p>
            <a:pPr eaLnBrk="1" fontAlgn="auto" hangingPunct="1">
              <a:spcAft>
                <a:spcPts val="0"/>
              </a:spcAft>
              <a:defRPr/>
            </a:pPr>
            <a:r>
              <a:rPr sz="5500" u="sng" dirty="0" smtClean="0">
                <a:solidFill>
                  <a:srgbClr val="FFFF00"/>
                </a:solidFill>
                <a:effectLst>
                  <a:outerShdw blurRad="38100" dist="38100" dir="2700000" algn="tl">
                    <a:srgbClr val="000000">
                      <a:alpha val="43137"/>
                    </a:srgbClr>
                  </a:outerShdw>
                </a:effectLst>
              </a:rPr>
              <a:t>Symbolism and Allegory</a:t>
            </a:r>
            <a:endParaRPr sz="5500" u="sng"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152400" y="1066800"/>
            <a:ext cx="8991600" cy="5029200"/>
          </a:xfrm>
        </p:spPr>
        <p:txBody>
          <a:bodyPr/>
          <a:lstStyle/>
          <a:p>
            <a:pPr marL="514350" indent="-514350" eaLnBrk="1" hangingPunct="1">
              <a:buFont typeface="+mj-lt"/>
              <a:buAutoNum type="arabicPeriod"/>
            </a:pPr>
            <a:r>
              <a:rPr lang="en-US" sz="3000" dirty="0" smtClean="0">
                <a:solidFill>
                  <a:srgbClr val="FFFF00"/>
                </a:solidFill>
              </a:rPr>
              <a:t>A symbol is </a:t>
            </a:r>
            <a:r>
              <a:rPr lang="en-US" sz="3000" dirty="0" smtClean="0">
                <a:solidFill>
                  <a:srgbClr val="FFFF00"/>
                </a:solidFill>
              </a:rPr>
              <a:t>_____________________.</a:t>
            </a:r>
            <a:endParaRPr lang="en-US" sz="3000" dirty="0" smtClean="0">
              <a:solidFill>
                <a:srgbClr val="FFFF00"/>
              </a:solidFill>
            </a:endParaRPr>
          </a:p>
          <a:p>
            <a:pPr marL="514350" indent="-514350" eaLnBrk="1" hangingPunct="1">
              <a:buFont typeface="+mj-lt"/>
              <a:buAutoNum type="arabicPeriod"/>
            </a:pPr>
            <a:r>
              <a:rPr lang="en-US" sz="3000" dirty="0" smtClean="0"/>
              <a:t>Symbols can be _______, _________, __________, or </a:t>
            </a:r>
            <a:r>
              <a:rPr lang="en-US" sz="3000" dirty="0" smtClean="0"/>
              <a:t>_________.</a:t>
            </a:r>
            <a:endParaRPr lang="en-US" sz="3000" dirty="0" smtClean="0"/>
          </a:p>
          <a:p>
            <a:pPr marL="514350" indent="-514350" eaLnBrk="1" hangingPunct="1">
              <a:buFont typeface="+mj-lt"/>
              <a:buAutoNum type="arabicPeriod"/>
            </a:pPr>
            <a:r>
              <a:rPr lang="en-US" sz="3000" dirty="0" smtClean="0">
                <a:solidFill>
                  <a:srgbClr val="FFFF00"/>
                </a:solidFill>
              </a:rPr>
              <a:t>Symbols represent </a:t>
            </a:r>
            <a:r>
              <a:rPr lang="en-US" sz="3000" dirty="0" smtClean="0">
                <a:solidFill>
                  <a:srgbClr val="FFFF00"/>
                </a:solidFill>
              </a:rPr>
              <a:t>_______________________.</a:t>
            </a:r>
            <a:endParaRPr lang="en-US" sz="3000" dirty="0" smtClean="0">
              <a:solidFill>
                <a:srgbClr val="FFFF00"/>
              </a:solidFill>
            </a:endParaRPr>
          </a:p>
          <a:p>
            <a:pPr marL="514350" indent="-514350" eaLnBrk="1" hangingPunct="1">
              <a:buFont typeface="+mj-lt"/>
              <a:buAutoNum type="arabicPeriod"/>
            </a:pPr>
            <a:r>
              <a:rPr lang="en-US" sz="3000" dirty="0" smtClean="0"/>
              <a:t>Name the four things that can be symbols</a:t>
            </a:r>
            <a:r>
              <a:rPr lang="en-US" sz="3000" dirty="0" smtClean="0"/>
              <a:t>.</a:t>
            </a:r>
            <a:endParaRPr lang="en-US" sz="3000" dirty="0" smtClean="0"/>
          </a:p>
          <a:p>
            <a:pPr marL="514350" indent="-514350" eaLnBrk="1" hangingPunct="1">
              <a:buFont typeface="+mj-lt"/>
              <a:buAutoNum type="arabicPeriod"/>
            </a:pPr>
            <a:r>
              <a:rPr lang="en-US" sz="3000" dirty="0" smtClean="0">
                <a:solidFill>
                  <a:srgbClr val="FFFF00"/>
                </a:solidFill>
              </a:rPr>
              <a:t>Symbols allow writers to __________.</a:t>
            </a:r>
          </a:p>
          <a:p>
            <a:pPr marL="514350" indent="-514350" eaLnBrk="1" hangingPunct="1">
              <a:buFont typeface="+mj-lt"/>
              <a:buAutoNum type="arabicPeriod"/>
            </a:pPr>
            <a:r>
              <a:rPr lang="en-US" sz="3000" dirty="0" smtClean="0"/>
              <a:t>An allegory is ______ in which </a:t>
            </a:r>
            <a:r>
              <a:rPr lang="en-US" sz="3000" dirty="0" smtClean="0"/>
              <a:t>_______________and </a:t>
            </a:r>
            <a:r>
              <a:rPr lang="en-US" sz="3000" dirty="0" smtClean="0"/>
              <a:t>_______ stand for something beyond themselves</a:t>
            </a:r>
            <a:r>
              <a:rPr lang="en-US" sz="3000" dirty="0" smtClean="0"/>
              <a:t>.</a:t>
            </a:r>
            <a:endParaRPr lang="en-US" sz="3000" dirty="0" smtClean="0"/>
          </a:p>
        </p:txBody>
      </p:sp>
      <p:sp>
        <p:nvSpPr>
          <p:cNvPr id="3" name="Title 2"/>
          <p:cNvSpPr>
            <a:spLocks noGrp="1"/>
          </p:cNvSpPr>
          <p:nvPr>
            <p:ph type="title"/>
          </p:nvPr>
        </p:nvSpPr>
        <p:spPr>
          <a:xfrm>
            <a:off x="457200" y="-76200"/>
            <a:ext cx="8229600" cy="1219200"/>
          </a:xfrm>
        </p:spPr>
        <p:txBody>
          <a:bodyPr>
            <a:noAutofit/>
          </a:bodyPr>
          <a:lstStyle/>
          <a:p>
            <a:pPr algn="ctr" eaLnBrk="1" hangingPunct="1">
              <a:defRPr/>
            </a:pPr>
            <a:r>
              <a:rPr sz="5500" u="sng" dirty="0" smtClean="0">
                <a:solidFill>
                  <a:srgbClr val="FF0000"/>
                </a:solidFill>
                <a:effectLst>
                  <a:outerShdw blurRad="38100" dist="38100" dir="2700000" algn="tl">
                    <a:srgbClr val="000000">
                      <a:alpha val="43137"/>
                    </a:srgbClr>
                  </a:outerShdw>
                </a:effectLst>
              </a:rPr>
              <a:t>EXIT TICKET</a:t>
            </a:r>
            <a:endParaRPr sz="5500" u="sng"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blinds(horizontal)">
                                      <p:cBhvr>
                                        <p:cTn id="7" dur="500"/>
                                        <p:tgtEl>
                                          <p:spTgt spid="122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0">
                                            <p:txEl>
                                              <p:pRg st="1" end="1"/>
                                            </p:txEl>
                                          </p:spTgt>
                                        </p:tgtEl>
                                        <p:attrNameLst>
                                          <p:attrName>style.visibility</p:attrName>
                                        </p:attrNameLst>
                                      </p:cBhvr>
                                      <p:to>
                                        <p:strVal val="visible"/>
                                      </p:to>
                                    </p:set>
                                    <p:animEffect transition="in" filter="blinds(horizontal)">
                                      <p:cBhvr>
                                        <p:cTn id="12" dur="500"/>
                                        <p:tgtEl>
                                          <p:spTgt spid="122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290">
                                            <p:txEl>
                                              <p:pRg st="2" end="2"/>
                                            </p:txEl>
                                          </p:spTgt>
                                        </p:tgtEl>
                                        <p:attrNameLst>
                                          <p:attrName>style.visibility</p:attrName>
                                        </p:attrNameLst>
                                      </p:cBhvr>
                                      <p:to>
                                        <p:strVal val="visible"/>
                                      </p:to>
                                    </p:set>
                                    <p:animEffect transition="in" filter="blinds(horizontal)">
                                      <p:cBhvr>
                                        <p:cTn id="17" dur="500"/>
                                        <p:tgtEl>
                                          <p:spTgt spid="1229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290">
                                            <p:txEl>
                                              <p:pRg st="3" end="3"/>
                                            </p:txEl>
                                          </p:spTgt>
                                        </p:tgtEl>
                                        <p:attrNameLst>
                                          <p:attrName>style.visibility</p:attrName>
                                        </p:attrNameLst>
                                      </p:cBhvr>
                                      <p:to>
                                        <p:strVal val="visible"/>
                                      </p:to>
                                    </p:set>
                                    <p:animEffect transition="in" filter="blinds(horizontal)">
                                      <p:cBhvr>
                                        <p:cTn id="22" dur="500"/>
                                        <p:tgtEl>
                                          <p:spTgt spid="1229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290">
                                            <p:txEl>
                                              <p:pRg st="4" end="4"/>
                                            </p:txEl>
                                          </p:spTgt>
                                        </p:tgtEl>
                                        <p:attrNameLst>
                                          <p:attrName>style.visibility</p:attrName>
                                        </p:attrNameLst>
                                      </p:cBhvr>
                                      <p:to>
                                        <p:strVal val="visible"/>
                                      </p:to>
                                    </p:set>
                                    <p:animEffect transition="in" filter="blinds(horizontal)">
                                      <p:cBhvr>
                                        <p:cTn id="27" dur="500"/>
                                        <p:tgtEl>
                                          <p:spTgt spid="1229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290">
                                            <p:txEl>
                                              <p:pRg st="5" end="5"/>
                                            </p:txEl>
                                          </p:spTgt>
                                        </p:tgtEl>
                                        <p:attrNameLst>
                                          <p:attrName>style.visibility</p:attrName>
                                        </p:attrNameLst>
                                      </p:cBhvr>
                                      <p:to>
                                        <p:strVal val="visible"/>
                                      </p:to>
                                    </p:set>
                                    <p:animEffect transition="in" filter="fade">
                                      <p:cBhvr>
                                        <p:cTn id="32" dur="500"/>
                                        <p:tgtEl>
                                          <p:spTgt spid="1229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s4.mm.bing.net/th?id=H.4840905719613027&amp;pid=1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3053172"/>
            <a:ext cx="2621405" cy="2228194"/>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1030" name="Picture 6" descr="http://d4.yimg.com/sr/img/3/e10c662e-c6db-38a3-893f-b6cfc2bf465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304557"/>
            <a:ext cx="1905000" cy="3305175"/>
          </a:xfrm>
          <a:prstGeom prst="rect">
            <a:avLst/>
          </a:prstGeom>
          <a:noFill/>
          <a:ln w="76200">
            <a:solidFill>
              <a:schemeClr val="accent6"/>
            </a:solidFill>
          </a:ln>
          <a:extLst>
            <a:ext uri="{909E8E84-426E-40DD-AFC4-6F175D3DCCD1}">
              <a14:hiddenFill xmlns:a14="http://schemas.microsoft.com/office/drawing/2010/main">
                <a:solidFill>
                  <a:srgbClr val="FFFFFF"/>
                </a:solidFill>
              </a14:hiddenFill>
            </a:ext>
          </a:extLst>
        </p:spPr>
      </p:pic>
      <p:pic>
        <p:nvPicPr>
          <p:cNvPr id="1032" name="Picture 8" descr="http://ts1.mm.bing.net/th?id=H.4618602530799832&amp;pid=1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724807"/>
            <a:ext cx="2884925" cy="2884925"/>
          </a:xfrm>
          <a:prstGeom prst="rect">
            <a:avLst/>
          </a:prstGeom>
          <a:noFill/>
          <a:ln w="57150">
            <a:solidFill>
              <a:schemeClr val="accent4">
                <a:lumMod val="75000"/>
              </a:schemeClr>
            </a:solidFill>
          </a:ln>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685800"/>
            <a:ext cx="8229600" cy="1219200"/>
          </a:xfrm>
        </p:spPr>
        <p:txBody>
          <a:bodyPr>
            <a:noAutofit/>
          </a:bodyPr>
          <a:lstStyle/>
          <a:p>
            <a:pPr algn="ctr"/>
            <a:r>
              <a:rPr lang="en-US" sz="5500" u="sng" dirty="0" smtClean="0"/>
              <a:t>Explain </a:t>
            </a:r>
            <a:r>
              <a:rPr lang="en-US" sz="5500" u="sng" dirty="0"/>
              <a:t>what the </a:t>
            </a:r>
            <a:r>
              <a:rPr lang="en-US" sz="5500" u="sng" dirty="0" smtClean="0"/>
              <a:t>Following Symbols Mean:</a:t>
            </a:r>
            <a:endParaRPr lang="en-US" sz="5500" u="sng" dirty="0"/>
          </a:p>
        </p:txBody>
      </p:sp>
    </p:spTree>
    <p:extLst>
      <p:ext uri="{BB962C8B-B14F-4D97-AF65-F5344CB8AC3E}">
        <p14:creationId xmlns:p14="http://schemas.microsoft.com/office/powerpoint/2010/main" val="327542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fade">
                                      <p:cBhvr>
                                        <p:cTn id="7" dur="500"/>
                                        <p:tgtEl>
                                          <p:spTgt spid="10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0"/>
                                        </p:tgtEl>
                                        <p:attrNameLst>
                                          <p:attrName>style.visibility</p:attrName>
                                        </p:attrNameLst>
                                      </p:cBhvr>
                                      <p:to>
                                        <p:strVal val="visible"/>
                                      </p:to>
                                    </p:set>
                                    <p:animEffect transition="in" filter="fade">
                                      <p:cBhvr>
                                        <p:cTn id="17"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228600" y="1143000"/>
            <a:ext cx="8839200" cy="4572000"/>
          </a:xfrm>
        </p:spPr>
        <p:txBody>
          <a:bodyPr/>
          <a:lstStyle/>
          <a:p>
            <a:pPr marL="0" indent="0" algn="ctr" eaLnBrk="1" hangingPunct="1">
              <a:buNone/>
            </a:pPr>
            <a:r>
              <a:rPr lang="en-US" sz="4000" dirty="0" smtClean="0">
                <a:effectLst>
                  <a:outerShdw blurRad="38100" dist="38100" dir="2700000" algn="tl">
                    <a:srgbClr val="000000">
                      <a:alpha val="43137"/>
                    </a:srgbClr>
                  </a:outerShdw>
                </a:effectLst>
              </a:rPr>
              <a:t>A </a:t>
            </a:r>
            <a:r>
              <a:rPr lang="en-US" sz="4000" u="sng" dirty="0" smtClean="0">
                <a:solidFill>
                  <a:srgbClr val="FFFF00"/>
                </a:solidFill>
                <a:effectLst>
                  <a:outerShdw blurRad="38100" dist="38100" dir="2700000" algn="tl">
                    <a:srgbClr val="000000">
                      <a:alpha val="43137"/>
                    </a:srgbClr>
                  </a:outerShdw>
                </a:effectLst>
              </a:rPr>
              <a:t>symbol</a:t>
            </a:r>
            <a:r>
              <a:rPr lang="en-US" sz="4000" dirty="0" smtClean="0">
                <a:effectLst>
                  <a:outerShdw blurRad="38100" dist="38100" dir="2700000" algn="tl">
                    <a:srgbClr val="000000">
                      <a:alpha val="43137"/>
                    </a:srgbClr>
                  </a:outerShdw>
                </a:effectLst>
              </a:rPr>
              <a:t> is often an </a:t>
            </a:r>
            <a:r>
              <a:rPr lang="en-US" sz="4000" u="sng" dirty="0" smtClean="0">
                <a:solidFill>
                  <a:srgbClr val="FFFF00"/>
                </a:solidFill>
                <a:effectLst>
                  <a:outerShdw blurRad="38100" dist="38100" dir="2700000" algn="tl">
                    <a:srgbClr val="000000">
                      <a:alpha val="43137"/>
                    </a:srgbClr>
                  </a:outerShdw>
                </a:effectLst>
              </a:rPr>
              <a:t>event, object, person or animal</a:t>
            </a:r>
            <a:r>
              <a:rPr lang="en-US" sz="4000" dirty="0" smtClean="0">
                <a:effectLst>
                  <a:outerShdw blurRad="38100" dist="38100" dir="2700000" algn="tl">
                    <a:srgbClr val="000000">
                      <a:alpha val="43137"/>
                    </a:srgbClr>
                  </a:outerShdw>
                </a:effectLst>
              </a:rPr>
              <a:t> to which an </a:t>
            </a:r>
            <a:r>
              <a:rPr lang="en-US" sz="4000" u="sng" dirty="0" smtClean="0">
                <a:solidFill>
                  <a:srgbClr val="FFFF00"/>
                </a:solidFill>
                <a:effectLst>
                  <a:outerShdw blurRad="38100" dist="38100" dir="2700000" algn="tl">
                    <a:srgbClr val="000000">
                      <a:alpha val="43137"/>
                    </a:srgbClr>
                  </a:outerShdw>
                </a:effectLst>
              </a:rPr>
              <a:t>extraordinary meaning or significance</a:t>
            </a:r>
            <a:r>
              <a:rPr lang="en-US" sz="4000" dirty="0" smtClean="0">
                <a:effectLst>
                  <a:outerShdw blurRad="38100" dist="38100" dir="2700000" algn="tl">
                    <a:srgbClr val="000000">
                      <a:alpha val="43137"/>
                    </a:srgbClr>
                  </a:outerShdw>
                </a:effectLst>
              </a:rPr>
              <a:t> has been attached.</a:t>
            </a:r>
          </a:p>
          <a:p>
            <a:pPr algn="ctr" eaLnBrk="1" hangingPunct="1"/>
            <a:endParaRPr lang="en-US" sz="4000" dirty="0" smtClean="0">
              <a:effectLst>
                <a:outerShdw blurRad="38100" dist="38100" dir="2700000" algn="tl">
                  <a:srgbClr val="000000">
                    <a:alpha val="43137"/>
                  </a:srgbClr>
                </a:outerShdw>
              </a:effectLst>
            </a:endParaRPr>
          </a:p>
          <a:p>
            <a:pPr algn="ctr" eaLnBrk="1" hangingPunct="1"/>
            <a:endParaRPr lang="en-US" sz="4000" dirty="0" smtClean="0">
              <a:effectLst>
                <a:outerShdw blurRad="38100" dist="38100" dir="2700000" algn="tl">
                  <a:srgbClr val="000000">
                    <a:alpha val="43137"/>
                  </a:srgbClr>
                </a:outerShdw>
              </a:effectLst>
            </a:endParaRPr>
          </a:p>
        </p:txBody>
      </p:sp>
      <p:sp>
        <p:nvSpPr>
          <p:cNvPr id="3" name="Title 2"/>
          <p:cNvSpPr>
            <a:spLocks noGrp="1"/>
          </p:cNvSpPr>
          <p:nvPr>
            <p:ph type="title"/>
          </p:nvPr>
        </p:nvSpPr>
        <p:spPr>
          <a:xfrm>
            <a:off x="2362200" y="152400"/>
            <a:ext cx="4419600" cy="914400"/>
          </a:xfrm>
          <a:solidFill>
            <a:srgbClr val="FFFFFF">
              <a:alpha val="80000"/>
            </a:srgbClr>
          </a:solidFill>
          <a:ln w="76200">
            <a:solidFill>
              <a:schemeClr val="accent6">
                <a:lumMod val="75000"/>
              </a:schemeClr>
            </a:solidFill>
          </a:ln>
        </p:spPr>
        <p:txBody>
          <a:bodyPr>
            <a:noAutofit/>
          </a:bodyPr>
          <a:lstStyle/>
          <a:p>
            <a:pPr algn="ctr" eaLnBrk="1" fontAlgn="auto" hangingPunct="1">
              <a:spcAft>
                <a:spcPts val="0"/>
              </a:spcAft>
              <a:defRPr/>
            </a:pPr>
            <a:r>
              <a:rPr sz="6500" u="sng" dirty="0" smtClean="0">
                <a:solidFill>
                  <a:schemeClr val="accent6">
                    <a:lumMod val="75000"/>
                  </a:schemeClr>
                </a:solidFill>
                <a:effectLst>
                  <a:outerShdw blurRad="38100" dist="38100" dir="2700000" algn="tl">
                    <a:srgbClr val="000000">
                      <a:alpha val="43137"/>
                    </a:srgbClr>
                  </a:outerShdw>
                </a:effectLst>
              </a:rPr>
              <a:t>Symbols</a:t>
            </a:r>
            <a:endParaRPr sz="6500" u="sng" dirty="0">
              <a:solidFill>
                <a:schemeClr val="accent6">
                  <a:lumMod val="75000"/>
                </a:schemeClr>
              </a:solidFill>
              <a:effectLst>
                <a:outerShdw blurRad="38100" dist="38100" dir="2700000" algn="tl">
                  <a:srgbClr val="000000">
                    <a:alpha val="43137"/>
                  </a:srgbClr>
                </a:outerShdw>
              </a:effectLst>
            </a:endParaRPr>
          </a:p>
        </p:txBody>
      </p:sp>
      <p:pic>
        <p:nvPicPr>
          <p:cNvPr id="1031" name="Picture 7" descr="C:\Users\home\AppData\Local\Microsoft\Windows\Temporary Internet Files\Content.IE5\TE5BMH76\MPj04387770000[1].jpg"/>
          <p:cNvPicPr>
            <a:picLocks noChangeAspect="1" noChangeArrowheads="1"/>
          </p:cNvPicPr>
          <p:nvPr/>
        </p:nvPicPr>
        <p:blipFill>
          <a:blip r:embed="rId3">
            <a:extLst>
              <a:ext uri="{28A0092B-C50C-407E-A947-70E740481C1C}">
                <a14:useLocalDpi xmlns:a14="http://schemas.microsoft.com/office/drawing/2010/main" val="0"/>
              </a:ext>
            </a:extLst>
          </a:blip>
          <a:srcRect l="27843"/>
          <a:stretch>
            <a:fillRect/>
          </a:stretch>
        </p:blipFill>
        <p:spPr bwMode="auto">
          <a:xfrm>
            <a:off x="3505200" y="3657600"/>
            <a:ext cx="2052638"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8" descr="C:\Users\trimm_n\AppData\Local\Microsoft\Windows\Temporary Internet Files\Content.IE5\BGDB43GD\MP900432798[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3581400"/>
            <a:ext cx="2782957" cy="18288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C:\Users\trimm_n\AppData\Local\Microsoft\Windows\Temporary Internet Files\Content.IE5\BGDB43GD\MP900442464[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3276600"/>
            <a:ext cx="2743200" cy="2438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4800" y="5595866"/>
            <a:ext cx="8382000" cy="523220"/>
          </a:xfrm>
          <a:prstGeom prst="rect">
            <a:avLst/>
          </a:prstGeom>
          <a:noFill/>
        </p:spPr>
        <p:txBody>
          <a:bodyPr wrap="square" rtlCol="0">
            <a:spAutoFit/>
          </a:bodyPr>
          <a:lstStyle/>
          <a:p>
            <a:r>
              <a:rPr lang="en-US" sz="2800" i="1" dirty="0" smtClean="0">
                <a:latin typeface="+mj-lt"/>
              </a:rPr>
              <a:t>Pair/share: What ideas do these pictures symbolize?</a:t>
            </a:r>
            <a:endParaRPr lang="en-US" sz="2800" i="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fade">
                                      <p:cBhvr>
                                        <p:cTn id="7" dur="500"/>
                                        <p:tgtEl>
                                          <p:spTgt spid="61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52"/>
                                        </p:tgtEl>
                                        <p:attrNameLst>
                                          <p:attrName>style.visibility</p:attrName>
                                        </p:attrNameLst>
                                      </p:cBhvr>
                                      <p:to>
                                        <p:strVal val="visible"/>
                                      </p:to>
                                    </p:set>
                                    <p:animEffect transition="in" filter="fade">
                                      <p:cBhvr>
                                        <p:cTn id="12" dur="500"/>
                                        <p:tgtEl>
                                          <p:spTgt spid="615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1"/>
                                        </p:tgtEl>
                                        <p:attrNameLst>
                                          <p:attrName>style.visibility</p:attrName>
                                        </p:attrNameLst>
                                      </p:cBhvr>
                                      <p:to>
                                        <p:strVal val="visible"/>
                                      </p:to>
                                    </p:set>
                                    <p:animEffect transition="in" filter="fade">
                                      <p:cBhvr>
                                        <p:cTn id="17" dur="500"/>
                                        <p:tgtEl>
                                          <p:spTgt spid="10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54"/>
                                        </p:tgtEl>
                                        <p:attrNameLst>
                                          <p:attrName>style.visibility</p:attrName>
                                        </p:attrNameLst>
                                      </p:cBhvr>
                                      <p:to>
                                        <p:strVal val="visible"/>
                                      </p:to>
                                    </p:set>
                                    <p:animEffect transition="in" filter="fade">
                                      <p:cBhvr>
                                        <p:cTn id="22" dur="500"/>
                                        <p:tgtEl>
                                          <p:spTgt spid="61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animEffect transition="in" filter="fade">
                                      <p:cBhvr>
                                        <p:cTn id="2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524000"/>
            <a:ext cx="9144000" cy="4572000"/>
          </a:xfrm>
        </p:spPr>
        <p:txBody>
          <a:bodyPr/>
          <a:lstStyle/>
          <a:p>
            <a:pPr algn="ctr"/>
            <a:r>
              <a:rPr lang="en-US" sz="3500" u="sng" dirty="0" smtClean="0">
                <a:solidFill>
                  <a:srgbClr val="FFFF00"/>
                </a:solidFill>
                <a:effectLst>
                  <a:outerShdw blurRad="38100" dist="38100" dir="2700000" algn="tl">
                    <a:srgbClr val="000000">
                      <a:alpha val="43137"/>
                    </a:srgbClr>
                  </a:outerShdw>
                </a:effectLst>
              </a:rPr>
              <a:t>Symbols can be inherited or invented. </a:t>
            </a:r>
            <a:r>
              <a:rPr lang="en-US" u="sng" dirty="0" smtClean="0">
                <a:solidFill>
                  <a:srgbClr val="FFFF00"/>
                </a:solidFill>
                <a:effectLst>
                  <a:outerShdw blurRad="38100" dist="38100" dir="2700000" algn="tl">
                    <a:srgbClr val="000000">
                      <a:alpha val="43137"/>
                    </a:srgbClr>
                  </a:outerShdw>
                </a:effectLst>
              </a:rPr>
              <a:t/>
            </a:r>
            <a:br>
              <a:rPr lang="en-US" u="sng" dirty="0" smtClean="0">
                <a:solidFill>
                  <a:srgbClr val="FFFF00"/>
                </a:solidFill>
                <a:effectLst>
                  <a:outerShdw blurRad="38100" dist="38100" dir="2700000" algn="tl">
                    <a:srgbClr val="000000">
                      <a:alpha val="43137"/>
                    </a:srgbClr>
                  </a:outerShdw>
                </a:effectLst>
              </a:rPr>
            </a:br>
            <a:endParaRPr lang="en-US" u="sng" dirty="0" smtClean="0">
              <a:solidFill>
                <a:srgbClr val="FFFF00"/>
              </a:solidFill>
              <a:effectLst>
                <a:outerShdw blurRad="38100" dist="38100" dir="2700000" algn="tl">
                  <a:srgbClr val="000000">
                    <a:alpha val="43137"/>
                  </a:srgbClr>
                </a:outerShdw>
              </a:effectLst>
            </a:endParaRPr>
          </a:p>
          <a:p>
            <a:pPr lvl="1"/>
            <a:r>
              <a:rPr lang="en-US" sz="2700" u="sng" dirty="0" smtClean="0">
                <a:solidFill>
                  <a:srgbClr val="002060"/>
                </a:solidFill>
                <a:effectLst>
                  <a:outerShdw blurRad="38100" dist="38100" dir="2700000" algn="tl">
                    <a:srgbClr val="000000">
                      <a:alpha val="43137"/>
                    </a:srgbClr>
                  </a:outerShdw>
                </a:effectLst>
              </a:rPr>
              <a:t>Example: The Statue of Liberty </a:t>
            </a:r>
          </a:p>
          <a:p>
            <a:pPr lvl="2">
              <a:buFont typeface="Wingdings" pitchFamily="2" charset="2"/>
              <a:buChar char="Ø"/>
            </a:pPr>
            <a:r>
              <a:rPr lang="en-US" sz="2700" dirty="0" smtClean="0">
                <a:solidFill>
                  <a:srgbClr val="002060"/>
                </a:solidFill>
                <a:effectLst>
                  <a:outerShdw blurRad="38100" dist="38100" dir="2700000" algn="tl">
                    <a:srgbClr val="000000">
                      <a:alpha val="43137"/>
                    </a:srgbClr>
                  </a:outerShdw>
                </a:effectLst>
              </a:rPr>
              <a:t>Came to symbolize freedom for people immigrating to the United States by way of Ellis Island.</a:t>
            </a:r>
            <a:endParaRPr lang="en-US" sz="2700" dirty="0">
              <a:solidFill>
                <a:srgbClr val="002060"/>
              </a:solidFill>
              <a:effectLst>
                <a:outerShdw blurRad="38100" dist="38100" dir="2700000" algn="tl">
                  <a:srgbClr val="000000">
                    <a:alpha val="43137"/>
                  </a:srgbClr>
                </a:outerShdw>
              </a:effectLst>
            </a:endParaRPr>
          </a:p>
        </p:txBody>
      </p:sp>
      <p:sp>
        <p:nvSpPr>
          <p:cNvPr id="3" name="Title 2"/>
          <p:cNvSpPr>
            <a:spLocks noGrp="1"/>
          </p:cNvSpPr>
          <p:nvPr>
            <p:ph type="title"/>
          </p:nvPr>
        </p:nvSpPr>
        <p:spPr>
          <a:xfrm>
            <a:off x="457200" y="381000"/>
            <a:ext cx="8229600" cy="990600"/>
          </a:xfrm>
          <a:solidFill>
            <a:srgbClr val="FFFFFF">
              <a:alpha val="80000"/>
            </a:srgbClr>
          </a:solidFill>
          <a:ln w="76200">
            <a:solidFill>
              <a:schemeClr val="accent6">
                <a:lumMod val="75000"/>
              </a:schemeClr>
            </a:solidFill>
          </a:ln>
        </p:spPr>
        <p:txBody>
          <a:bodyPr>
            <a:normAutofit/>
          </a:bodyPr>
          <a:lstStyle/>
          <a:p>
            <a:pPr algn="ctr"/>
            <a:r>
              <a:rPr lang="en-US" sz="5000" u="sng" dirty="0" smtClean="0">
                <a:solidFill>
                  <a:schemeClr val="accent6">
                    <a:lumMod val="75000"/>
                  </a:schemeClr>
                </a:solidFill>
                <a:effectLst>
                  <a:outerShdw blurRad="38100" dist="38100" dir="2700000" algn="tl">
                    <a:srgbClr val="000000">
                      <a:alpha val="43137"/>
                    </a:srgbClr>
                  </a:outerShdw>
                </a:effectLst>
              </a:rPr>
              <a:t>Where do Symbols Come From?</a:t>
            </a:r>
            <a:endParaRPr lang="en-US" sz="5000" u="sng" dirty="0">
              <a:solidFill>
                <a:schemeClr val="accent6">
                  <a:lumMod val="75000"/>
                </a:schemeClr>
              </a:solidFill>
              <a:effectLst>
                <a:outerShdw blurRad="38100" dist="38100" dir="2700000" algn="tl">
                  <a:srgbClr val="000000">
                    <a:alpha val="43137"/>
                  </a:srgbClr>
                </a:outerShdw>
              </a:effectLst>
            </a:endParaRPr>
          </a:p>
        </p:txBody>
      </p:sp>
      <p:pic>
        <p:nvPicPr>
          <p:cNvPr id="33796" name="Picture 4" descr="C:\Users\trimm_n\AppData\Local\Microsoft\Windows\Temporary Internet Files\Content.IE5\0XZUNZTE\MC90014986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6843" y="3657600"/>
            <a:ext cx="1822358" cy="2622660"/>
          </a:xfrm>
          <a:prstGeom prst="rect">
            <a:avLst/>
          </a:prstGeom>
          <a:noFill/>
          <a:ln w="76200">
            <a:solidFill>
              <a:srgbClr val="FFFF00"/>
            </a:solidFill>
          </a:ln>
          <a:extLst>
            <a:ext uri="{909E8E84-426E-40DD-AFC4-6F175D3DCCD1}">
              <a14:hiddenFill xmlns:a14="http://schemas.microsoft.com/office/drawing/2010/main">
                <a:solidFill>
                  <a:srgbClr val="FFFFFF"/>
                </a:solidFill>
              </a14:hiddenFill>
            </a:ext>
          </a:extLst>
        </p:spPr>
      </p:pic>
      <p:pic>
        <p:nvPicPr>
          <p:cNvPr id="33797" name="Picture 5" descr="C:\Users\trimm_n\AppData\Local\Microsoft\Windows\Temporary Internet Files\Content.IE5\YIIXQC3D\MP90040075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4038600"/>
            <a:ext cx="3592495" cy="2394060"/>
          </a:xfrm>
          <a:prstGeom prst="rect">
            <a:avLst/>
          </a:prstGeom>
          <a:noFill/>
          <a:ln w="762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661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5638800" cy="4191000"/>
          </a:xfrm>
        </p:spPr>
        <p:txBody>
          <a:bodyPr/>
          <a:lstStyle/>
          <a:p>
            <a:r>
              <a:rPr lang="en-US" sz="4000" dirty="0" smtClean="0">
                <a:effectLst>
                  <a:outerShdw blurRad="38100" dist="38100" dir="2700000" algn="tl">
                    <a:srgbClr val="000000">
                      <a:alpha val="43137"/>
                    </a:srgbClr>
                  </a:outerShdw>
                </a:effectLst>
              </a:rPr>
              <a:t>Symbols allow writers to </a:t>
            </a:r>
            <a:r>
              <a:rPr lang="en-US" sz="4000" u="sng" dirty="0" smtClean="0">
                <a:solidFill>
                  <a:srgbClr val="FFFF00"/>
                </a:solidFill>
                <a:effectLst>
                  <a:outerShdw blurRad="38100" dist="38100" dir="2700000" algn="tl">
                    <a:srgbClr val="000000">
                      <a:alpha val="43137"/>
                    </a:srgbClr>
                  </a:outerShdw>
                </a:effectLst>
              </a:rPr>
              <a:t>suggest layers of meanings</a:t>
            </a:r>
            <a:r>
              <a:rPr lang="en-US" sz="4000" dirty="0" smtClean="0">
                <a:effectLst>
                  <a:outerShdw blurRad="38100" dist="38100" dir="2700000" algn="tl">
                    <a:srgbClr val="000000">
                      <a:alpha val="43137"/>
                    </a:srgbClr>
                  </a:outerShdw>
                </a:effectLst>
              </a:rPr>
              <a:t> and possibilities </a:t>
            </a:r>
            <a:r>
              <a:rPr lang="en-US" sz="4000" u="sng" dirty="0" smtClean="0">
                <a:solidFill>
                  <a:srgbClr val="FFFF00"/>
                </a:solidFill>
                <a:effectLst>
                  <a:outerShdw blurRad="38100" dist="38100" dir="2700000" algn="tl">
                    <a:srgbClr val="000000">
                      <a:alpha val="43137"/>
                    </a:srgbClr>
                  </a:outerShdw>
                </a:effectLst>
              </a:rPr>
              <a:t>that a simple literal statement could not convey </a:t>
            </a:r>
            <a:r>
              <a:rPr lang="en-US" sz="4000" dirty="0" smtClean="0">
                <a:effectLst>
                  <a:outerShdw blurRad="38100" dist="38100" dir="2700000" algn="tl">
                    <a:srgbClr val="000000">
                      <a:alpha val="43137"/>
                    </a:srgbClr>
                  </a:outerShdw>
                </a:effectLst>
              </a:rPr>
              <a:t>as well.</a:t>
            </a:r>
          </a:p>
        </p:txBody>
      </p:sp>
      <p:sp>
        <p:nvSpPr>
          <p:cNvPr id="3" name="Title 2"/>
          <p:cNvSpPr>
            <a:spLocks noGrp="1"/>
          </p:cNvSpPr>
          <p:nvPr>
            <p:ph type="title"/>
          </p:nvPr>
        </p:nvSpPr>
        <p:spPr>
          <a:xfrm>
            <a:off x="457200" y="304800"/>
            <a:ext cx="8229600" cy="838200"/>
          </a:xfrm>
          <a:solidFill>
            <a:srgbClr val="FFFFFF">
              <a:alpha val="80000"/>
            </a:srgbClr>
          </a:solidFill>
          <a:ln w="76200">
            <a:solidFill>
              <a:schemeClr val="accent2"/>
            </a:solidFill>
          </a:ln>
        </p:spPr>
        <p:txBody>
          <a:bodyPr>
            <a:normAutofit/>
          </a:bodyPr>
          <a:lstStyle/>
          <a:p>
            <a:pPr algn="ctr"/>
            <a:r>
              <a:rPr lang="en-US" sz="4500" u="sng" dirty="0" smtClean="0">
                <a:solidFill>
                  <a:schemeClr val="accent2"/>
                </a:solidFill>
                <a:effectLst>
                  <a:outerShdw blurRad="38100" dist="38100" dir="2700000" algn="tl">
                    <a:srgbClr val="000000">
                      <a:alpha val="43137"/>
                    </a:srgbClr>
                  </a:outerShdw>
                </a:effectLst>
              </a:rPr>
              <a:t>Why Create Symbols in Literature?</a:t>
            </a:r>
            <a:endParaRPr lang="en-US" sz="4500" u="sng" dirty="0">
              <a:solidFill>
                <a:schemeClr val="accent2"/>
              </a:solidFill>
              <a:effectLst>
                <a:outerShdw blurRad="38100" dist="38100" dir="2700000" algn="tl">
                  <a:srgbClr val="000000">
                    <a:alpha val="43137"/>
                  </a:srgbClr>
                </a:outerShdw>
              </a:effectLst>
            </a:endParaRPr>
          </a:p>
        </p:txBody>
      </p:sp>
      <p:pic>
        <p:nvPicPr>
          <p:cNvPr id="1026" name="Picture 2" descr="http://olddesignshop.com/wp-content/uploads/2012/09/OldDesignShop_ChoolatecIcedLayerCak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0226" y="1575070"/>
            <a:ext cx="2925174" cy="1707167"/>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1028" name="Picture 4" descr="http://teethgeek.com/wp-content/uploads/2012/06/clipart0198-340x2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7088" y="3983421"/>
            <a:ext cx="2862112" cy="1828800"/>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92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71600"/>
            <a:ext cx="5638800" cy="5105400"/>
          </a:xfrm>
        </p:spPr>
        <p:txBody>
          <a:bodyPr/>
          <a:lstStyle/>
          <a:p>
            <a:r>
              <a:rPr lang="en-US" sz="4500" dirty="0" smtClean="0">
                <a:effectLst>
                  <a:outerShdw blurRad="38100" dist="38100" dir="2700000" algn="tl">
                    <a:srgbClr val="000000">
                      <a:alpha val="43137"/>
                    </a:srgbClr>
                  </a:outerShdw>
                </a:effectLst>
              </a:rPr>
              <a:t>Symbols allow writers to </a:t>
            </a:r>
            <a:r>
              <a:rPr lang="en-US" sz="4500" u="sng" dirty="0" smtClean="0">
                <a:solidFill>
                  <a:srgbClr val="FFFF00"/>
                </a:solidFill>
                <a:effectLst>
                  <a:outerShdw blurRad="38100" dist="38100" dir="2700000" algn="tl">
                    <a:srgbClr val="000000">
                      <a:alpha val="43137"/>
                    </a:srgbClr>
                  </a:outerShdw>
                </a:effectLst>
              </a:rPr>
              <a:t>convey an idea </a:t>
            </a:r>
            <a:r>
              <a:rPr lang="en-US" sz="4500" dirty="0" smtClean="0">
                <a:effectLst>
                  <a:outerShdw blurRad="38100" dist="38100" dir="2700000" algn="tl">
                    <a:srgbClr val="000000">
                      <a:alpha val="43137"/>
                    </a:srgbClr>
                  </a:outerShdw>
                </a:effectLst>
              </a:rPr>
              <a:t>with layers of meaning </a:t>
            </a:r>
            <a:r>
              <a:rPr lang="en-US" sz="4500" u="sng" dirty="0" smtClean="0">
                <a:solidFill>
                  <a:srgbClr val="FFFF00"/>
                </a:solidFill>
                <a:effectLst>
                  <a:outerShdw blurRad="38100" dist="38100" dir="2700000" algn="tl">
                    <a:srgbClr val="000000">
                      <a:alpha val="43137"/>
                    </a:srgbClr>
                  </a:outerShdw>
                </a:effectLst>
              </a:rPr>
              <a:t>without having to explain those layers in the text.</a:t>
            </a:r>
          </a:p>
        </p:txBody>
      </p:sp>
      <p:sp>
        <p:nvSpPr>
          <p:cNvPr id="3" name="Title 2"/>
          <p:cNvSpPr>
            <a:spLocks noGrp="1"/>
          </p:cNvSpPr>
          <p:nvPr>
            <p:ph type="title"/>
          </p:nvPr>
        </p:nvSpPr>
        <p:spPr>
          <a:xfrm>
            <a:off x="457200" y="304800"/>
            <a:ext cx="8229600" cy="838200"/>
          </a:xfrm>
          <a:solidFill>
            <a:srgbClr val="FFFFFF">
              <a:alpha val="80000"/>
            </a:srgbClr>
          </a:solidFill>
          <a:ln w="76200">
            <a:solidFill>
              <a:schemeClr val="accent5"/>
            </a:solidFill>
          </a:ln>
        </p:spPr>
        <p:txBody>
          <a:bodyPr>
            <a:normAutofit/>
          </a:bodyPr>
          <a:lstStyle/>
          <a:p>
            <a:pPr algn="ctr"/>
            <a:r>
              <a:rPr lang="en-US" sz="4500" u="sng" dirty="0" smtClean="0">
                <a:solidFill>
                  <a:schemeClr val="accent5"/>
                </a:solidFill>
                <a:effectLst>
                  <a:outerShdw blurRad="38100" dist="38100" dir="2700000" algn="tl">
                    <a:srgbClr val="000000">
                      <a:alpha val="43137"/>
                    </a:srgbClr>
                  </a:outerShdw>
                </a:effectLst>
              </a:rPr>
              <a:t>Why Create Symbols in Literature?</a:t>
            </a:r>
            <a:endParaRPr lang="en-US" sz="4500" u="sng" dirty="0">
              <a:solidFill>
                <a:schemeClr val="accent5"/>
              </a:solidFill>
              <a:effectLst>
                <a:outerShdw blurRad="38100" dist="38100" dir="2700000" algn="tl">
                  <a:srgbClr val="000000">
                    <a:alpha val="43137"/>
                  </a:srgbClr>
                </a:outerShdw>
              </a:effectLst>
            </a:endParaRPr>
          </a:p>
        </p:txBody>
      </p:sp>
      <p:pic>
        <p:nvPicPr>
          <p:cNvPr id="2050" name="Picture 2" descr="http://thumbs.dreamstime.com/z/idea-clip-art-cartoon-illustration-bulb-comic-balloon-328712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176"/>
          <a:stretch/>
        </p:blipFill>
        <p:spPr bwMode="auto">
          <a:xfrm>
            <a:off x="5825452" y="1905000"/>
            <a:ext cx="2746359" cy="2388476"/>
          </a:xfrm>
          <a:prstGeom prst="rect">
            <a:avLst/>
          </a:prstGeom>
          <a:noFill/>
          <a:ln w="76200">
            <a:solidFill>
              <a:schemeClr val="accent5">
                <a:lumMod val="75000"/>
              </a:schemeClr>
            </a:solidFill>
          </a:ln>
          <a:extLst>
            <a:ext uri="{909E8E84-426E-40DD-AFC4-6F175D3DCCD1}">
              <a14:hiddenFill xmlns:a14="http://schemas.microsoft.com/office/drawing/2010/main">
                <a:solidFill>
                  <a:srgbClr val="FFFFFF"/>
                </a:solidFill>
              </a14:hiddenFill>
            </a:ext>
          </a:extLst>
        </p:spPr>
      </p:pic>
      <p:pic>
        <p:nvPicPr>
          <p:cNvPr id="2052" name="Picture 4" descr="http://ec.l.thumbs.canstockphoto.com/canstock26567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2247" y="4495800"/>
            <a:ext cx="1572768" cy="1828800"/>
          </a:xfrm>
          <a:prstGeom prst="rect">
            <a:avLst/>
          </a:prstGeom>
          <a:noFill/>
          <a:ln w="76200">
            <a:solidFill>
              <a:schemeClr val="accent5">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6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763000" cy="5105400"/>
          </a:xfrm>
        </p:spPr>
        <p:txBody>
          <a:bodyPr/>
          <a:lstStyle/>
          <a:p>
            <a:pPr algn="ctr"/>
            <a:r>
              <a:rPr lang="en-US" sz="3500" u="sng" dirty="0" smtClean="0">
                <a:solidFill>
                  <a:srgbClr val="FFFF00"/>
                </a:solidFill>
                <a:effectLst>
                  <a:outerShdw blurRad="38100" dist="38100" dir="2700000" algn="tl">
                    <a:srgbClr val="000000">
                      <a:alpha val="43137"/>
                    </a:srgbClr>
                  </a:outerShdw>
                </a:effectLst>
              </a:rPr>
              <a:t>A symbol is like a pebble cast into a pond: It sends out ever widening ripples. </a:t>
            </a: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endParaRPr lang="en-US" sz="3500" dirty="0" smtClean="0">
              <a:effectLst>
                <a:outerShdw blurRad="38100" dist="38100" dir="2700000" algn="tl">
                  <a:srgbClr val="000000">
                    <a:alpha val="43137"/>
                  </a:srgbClr>
                </a:outerShdw>
              </a:effectLst>
            </a:endParaRPr>
          </a:p>
          <a:p>
            <a:endParaRPr lang="en-US" sz="3500" dirty="0">
              <a:effectLst>
                <a:outerShdw blurRad="38100" dist="38100" dir="2700000" algn="tl">
                  <a:srgbClr val="000000">
                    <a:alpha val="43137"/>
                  </a:srgbClr>
                </a:outerShdw>
              </a:effectLst>
            </a:endParaRPr>
          </a:p>
          <a:p>
            <a:r>
              <a:rPr lang="en-US" sz="3500" dirty="0" smtClean="0">
                <a:effectLst>
                  <a:outerShdw blurRad="38100" dist="38100" dir="2700000" algn="tl">
                    <a:srgbClr val="000000">
                      <a:alpha val="43137"/>
                    </a:srgbClr>
                  </a:outerShdw>
                </a:effectLst>
              </a:rPr>
              <a:t>Pair/Share: Tell your partner a symbol from one of our readings this year or last year.</a:t>
            </a:r>
            <a:endParaRPr lang="en-US" sz="3500" dirty="0">
              <a:effectLst>
                <a:outerShdw blurRad="38100" dist="38100" dir="2700000" algn="tl">
                  <a:srgbClr val="000000">
                    <a:alpha val="43137"/>
                  </a:srgbClr>
                </a:outerShdw>
              </a:effectLst>
            </a:endParaRPr>
          </a:p>
        </p:txBody>
      </p:sp>
      <p:sp>
        <p:nvSpPr>
          <p:cNvPr id="5" name="Title 2"/>
          <p:cNvSpPr>
            <a:spLocks noGrp="1"/>
          </p:cNvSpPr>
          <p:nvPr>
            <p:ph type="title"/>
          </p:nvPr>
        </p:nvSpPr>
        <p:spPr>
          <a:xfrm>
            <a:off x="457200" y="304800"/>
            <a:ext cx="8229600" cy="838200"/>
          </a:xfrm>
          <a:solidFill>
            <a:srgbClr val="FFFFFF">
              <a:alpha val="80000"/>
            </a:srgbClr>
          </a:solidFill>
          <a:ln w="76200">
            <a:solidFill>
              <a:schemeClr val="accent4"/>
            </a:solidFill>
          </a:ln>
        </p:spPr>
        <p:txBody>
          <a:bodyPr>
            <a:normAutofit/>
          </a:bodyPr>
          <a:lstStyle/>
          <a:p>
            <a:pPr algn="ctr"/>
            <a:r>
              <a:rPr lang="en-US" sz="4500" u="sng" dirty="0" smtClean="0">
                <a:solidFill>
                  <a:schemeClr val="accent4"/>
                </a:solidFill>
                <a:effectLst>
                  <a:outerShdw blurRad="38100" dist="38100" dir="2700000" algn="tl">
                    <a:srgbClr val="000000">
                      <a:alpha val="43137"/>
                    </a:srgbClr>
                  </a:outerShdw>
                </a:effectLst>
              </a:rPr>
              <a:t>Why Create Symbols in Literature?</a:t>
            </a:r>
            <a:endParaRPr lang="en-US" sz="4500" u="sng" dirty="0">
              <a:solidFill>
                <a:schemeClr val="accent4"/>
              </a:solidFill>
              <a:effectLst>
                <a:outerShdw blurRad="38100" dist="38100" dir="2700000" algn="tl">
                  <a:srgbClr val="000000">
                    <a:alpha val="43137"/>
                  </a:srgbClr>
                </a:outerShdw>
              </a:effectLst>
            </a:endParaRPr>
          </a:p>
        </p:txBody>
      </p:sp>
      <p:pic>
        <p:nvPicPr>
          <p:cNvPr id="3074" name="Picture 2" descr="http://joulesevans.files.wordpress.com/2012/01/ripple_effect_on_water-scaled10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667000"/>
            <a:ext cx="3429000" cy="244744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accessabundance.com/aawp/wp-content/uploads/Ripple_Effec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119079"/>
            <a:ext cx="2318555" cy="154328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mentalhelp.net/images/root/sallyripp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6845" y="3119079"/>
            <a:ext cx="2318555" cy="1543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35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71600"/>
            <a:ext cx="8915400" cy="2614246"/>
          </a:xfrm>
        </p:spPr>
        <p:txBody>
          <a:bodyPr/>
          <a:lstStyle/>
          <a:p>
            <a:pPr marL="366713" lvl="1" indent="0" algn="ctr" eaLnBrk="1" hangingPunct="1">
              <a:buNone/>
            </a:pPr>
            <a:r>
              <a:rPr lang="en-US" sz="4000" dirty="0" smtClean="0">
                <a:solidFill>
                  <a:schemeClr val="tx1"/>
                </a:solidFill>
                <a:effectLst>
                  <a:outerShdw blurRad="38100" dist="38100" dir="2700000" algn="tl">
                    <a:srgbClr val="000000">
                      <a:alpha val="43137"/>
                    </a:srgbClr>
                  </a:outerShdw>
                </a:effectLst>
              </a:rPr>
              <a:t>An </a:t>
            </a:r>
            <a:r>
              <a:rPr lang="en-US" sz="4000" u="sng" dirty="0" smtClean="0">
                <a:solidFill>
                  <a:srgbClr val="FFFF00"/>
                </a:solidFill>
                <a:effectLst>
                  <a:outerShdw blurRad="38100" dist="38100" dir="2700000" algn="tl">
                    <a:srgbClr val="000000">
                      <a:alpha val="43137"/>
                    </a:srgbClr>
                  </a:outerShdw>
                </a:effectLst>
              </a:rPr>
              <a:t>Allegory</a:t>
            </a:r>
            <a:r>
              <a:rPr lang="en-US" sz="4000" dirty="0" smtClean="0">
                <a:solidFill>
                  <a:schemeClr val="tx1"/>
                </a:solidFill>
                <a:effectLst>
                  <a:outerShdw blurRad="38100" dist="38100" dir="2700000" algn="tl">
                    <a:srgbClr val="000000">
                      <a:alpha val="43137"/>
                    </a:srgbClr>
                  </a:outerShdw>
                </a:effectLst>
              </a:rPr>
              <a:t> is a </a:t>
            </a:r>
            <a:r>
              <a:rPr lang="en-US" sz="4000" u="sng" dirty="0" smtClean="0">
                <a:solidFill>
                  <a:srgbClr val="FFFF00"/>
                </a:solidFill>
                <a:effectLst>
                  <a:outerShdw blurRad="38100" dist="38100" dir="2700000" algn="tl">
                    <a:srgbClr val="000000">
                      <a:alpha val="43137"/>
                    </a:srgbClr>
                  </a:outerShdw>
                </a:effectLst>
              </a:rPr>
              <a:t>story in which characters, settings and actions stand for something beyond themselves</a:t>
            </a:r>
            <a:r>
              <a:rPr lang="en-US" sz="4000" dirty="0" smtClean="0">
                <a:solidFill>
                  <a:schemeClr val="tx1"/>
                </a:solidFill>
                <a:effectLst>
                  <a:outerShdw blurRad="38100" dist="38100" dir="2700000" algn="tl">
                    <a:srgbClr val="000000">
                      <a:alpha val="43137"/>
                    </a:srgbClr>
                  </a:outerShdw>
                </a:effectLst>
              </a:rPr>
              <a:t>.</a:t>
            </a:r>
          </a:p>
        </p:txBody>
      </p:sp>
      <p:sp>
        <p:nvSpPr>
          <p:cNvPr id="3" name="Title 2"/>
          <p:cNvSpPr>
            <a:spLocks noGrp="1"/>
          </p:cNvSpPr>
          <p:nvPr>
            <p:ph type="title"/>
          </p:nvPr>
        </p:nvSpPr>
        <p:spPr>
          <a:xfrm>
            <a:off x="2743200" y="76200"/>
            <a:ext cx="3962400" cy="1143000"/>
          </a:xfrm>
          <a:solidFill>
            <a:srgbClr val="FFFFFF">
              <a:alpha val="69804"/>
            </a:srgbClr>
          </a:solidFill>
          <a:ln w="76200">
            <a:solidFill>
              <a:srgbClr val="FFFF00"/>
            </a:solidFill>
          </a:ln>
        </p:spPr>
        <p:txBody>
          <a:bodyPr>
            <a:normAutofit/>
          </a:bodyPr>
          <a:lstStyle/>
          <a:p>
            <a:pPr algn="ctr" eaLnBrk="1" fontAlgn="auto" hangingPunct="1">
              <a:spcAft>
                <a:spcPts val="0"/>
              </a:spcAft>
              <a:defRPr/>
            </a:pPr>
            <a:r>
              <a:rPr sz="6500" u="sng" dirty="0" smtClean="0">
                <a:solidFill>
                  <a:srgbClr val="FFFF00"/>
                </a:solidFill>
                <a:effectLst>
                  <a:outerShdw blurRad="38100" dist="38100" dir="2700000" algn="tl">
                    <a:srgbClr val="000000">
                      <a:alpha val="43137"/>
                    </a:srgbClr>
                  </a:outerShdw>
                </a:effectLst>
              </a:rPr>
              <a:t>Allegory</a:t>
            </a:r>
            <a:endParaRPr sz="6500" u="sng" dirty="0">
              <a:solidFill>
                <a:srgbClr val="FFFF00"/>
              </a:solidFill>
              <a:effectLst>
                <a:outerShdw blurRad="38100" dist="38100" dir="2700000" algn="tl">
                  <a:srgbClr val="000000">
                    <a:alpha val="43137"/>
                  </a:srgbClr>
                </a:outerShdw>
              </a:effectLst>
            </a:endParaRPr>
          </a:p>
        </p:txBody>
      </p:sp>
      <p:pic>
        <p:nvPicPr>
          <p:cNvPr id="4098" name="Picture 2" descr="http://cdn8.openculture.com/wp-content/uploads/2013/09/wizard-of-oz-origin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8956" y="3657600"/>
            <a:ext cx="4603044" cy="2589212"/>
          </a:xfrm>
          <a:prstGeom prst="rect">
            <a:avLst/>
          </a:prstGeom>
          <a:noFill/>
          <a:ln w="76200">
            <a:solidFill>
              <a:srgbClr val="FFFF00"/>
            </a:solidFill>
          </a:ln>
          <a:extLst>
            <a:ext uri="{909E8E84-426E-40DD-AFC4-6F175D3DCCD1}">
              <a14:hiddenFill xmlns:a14="http://schemas.microsoft.com/office/drawing/2010/main">
                <a:solidFill>
                  <a:srgbClr val="FFFFFF"/>
                </a:solidFill>
              </a14:hiddenFill>
            </a:ext>
          </a:extLst>
        </p:spPr>
      </p:pic>
      <p:sp>
        <p:nvSpPr>
          <p:cNvPr id="4" name="Cloud Callout 3"/>
          <p:cNvSpPr/>
          <p:nvPr/>
        </p:nvSpPr>
        <p:spPr>
          <a:xfrm>
            <a:off x="533400" y="3886200"/>
            <a:ext cx="3048000" cy="2267852"/>
          </a:xfrm>
          <a:prstGeom prst="cloudCallout">
            <a:avLst>
              <a:gd name="adj1" fmla="val -70676"/>
              <a:gd name="adj2" fmla="val 68411"/>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006366" y="4343400"/>
            <a:ext cx="2209800" cy="1477328"/>
          </a:xfrm>
          <a:prstGeom prst="rect">
            <a:avLst/>
          </a:prstGeom>
          <a:noFill/>
        </p:spPr>
        <p:txBody>
          <a:bodyPr wrap="square" rtlCol="0">
            <a:spAutoFit/>
          </a:bodyPr>
          <a:lstStyle/>
          <a:p>
            <a:r>
              <a:rPr lang="en-US" i="1" dirty="0" smtClean="0">
                <a:solidFill>
                  <a:schemeClr val="bg1"/>
                </a:solidFill>
                <a:latin typeface="+mj-lt"/>
              </a:rPr>
              <a:t>The Wizard of Oz was an allegory for the political and economic systems in America </a:t>
            </a:r>
            <a:endParaRPr lang="en-US" i="1"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ustom 2">
      <a:majorFont>
        <a:latin typeface="Berlin Sans FB"/>
        <a:ea typeface=""/>
        <a:cs typeface=""/>
      </a:majorFont>
      <a:minorFont>
        <a:latin typeface="Berlin Sans FB"/>
        <a:ea typeface=""/>
        <a:cs typeface=""/>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1634</TotalTime>
  <Words>434</Words>
  <Application>Microsoft Office PowerPoint</Application>
  <PresentationFormat>On-screen Show (4:3)</PresentationFormat>
  <Paragraphs>82</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Paper</vt:lpstr>
      <vt:lpstr>PowerPoint Presentation</vt:lpstr>
      <vt:lpstr>Symbolism and Allegory</vt:lpstr>
      <vt:lpstr>Explain what the Following Symbols Mean:</vt:lpstr>
      <vt:lpstr>Symbols</vt:lpstr>
      <vt:lpstr>Where do Symbols Come From?</vt:lpstr>
      <vt:lpstr>Why Create Symbols in Literature?</vt:lpstr>
      <vt:lpstr>Why Create Symbols in Literature?</vt:lpstr>
      <vt:lpstr>Why Create Symbols in Literature?</vt:lpstr>
      <vt:lpstr>Allegory</vt:lpstr>
      <vt:lpstr>PowerPoint Presentation</vt:lpstr>
      <vt:lpstr>PowerPoint Presentation</vt:lpstr>
      <vt:lpstr>PowerPoint Presentation</vt:lpstr>
      <vt:lpstr>PowerPoint Presentation</vt:lpstr>
      <vt:lpstr>Quick Check: Everyman</vt:lpstr>
      <vt:lpstr>Symbolism vs. Allegory</vt:lpstr>
      <vt:lpstr>TOGETHER</vt:lpstr>
      <vt:lpstr>The Terrible Things  By: Eve Bunting An Allegory for the Holocaust </vt:lpstr>
      <vt:lpstr>On Your Own</vt:lpstr>
      <vt:lpstr>Independent Practice</vt:lpstr>
      <vt:lpstr>EXIT TICKET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Symbolism and Allegory</dc:title>
  <dc:creator>home</dc:creator>
  <cp:lastModifiedBy>Shettle, Meghan</cp:lastModifiedBy>
  <cp:revision>55</cp:revision>
  <dcterms:created xsi:type="dcterms:W3CDTF">2010-01-24T23:38:25Z</dcterms:created>
  <dcterms:modified xsi:type="dcterms:W3CDTF">2015-03-10T00:40:25Z</dcterms:modified>
</cp:coreProperties>
</file>